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notesMasterIdLst>
    <p:notesMasterId r:id="rId48"/>
  </p:notesMasterIdLst>
  <p:sldIdLst>
    <p:sldId id="256" r:id="rId2"/>
    <p:sldId id="258" r:id="rId3"/>
    <p:sldId id="269" r:id="rId4"/>
    <p:sldId id="260" r:id="rId5"/>
    <p:sldId id="264" r:id="rId6"/>
    <p:sldId id="268" r:id="rId7"/>
    <p:sldId id="278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9" r:id="rId16"/>
    <p:sldId id="276" r:id="rId17"/>
    <p:sldId id="263" r:id="rId18"/>
    <p:sldId id="280" r:id="rId19"/>
    <p:sldId id="282" r:id="rId20"/>
    <p:sldId id="257" r:id="rId21"/>
    <p:sldId id="281" r:id="rId22"/>
    <p:sldId id="283" r:id="rId23"/>
    <p:sldId id="284" r:id="rId24"/>
    <p:sldId id="293" r:id="rId25"/>
    <p:sldId id="285" r:id="rId26"/>
    <p:sldId id="298" r:id="rId27"/>
    <p:sldId id="294" r:id="rId28"/>
    <p:sldId id="300" r:id="rId29"/>
    <p:sldId id="301" r:id="rId30"/>
    <p:sldId id="302" r:id="rId31"/>
    <p:sldId id="303" r:id="rId32"/>
    <p:sldId id="314" r:id="rId33"/>
    <p:sldId id="315" r:id="rId34"/>
    <p:sldId id="295" r:id="rId35"/>
    <p:sldId id="307" r:id="rId36"/>
    <p:sldId id="317" r:id="rId37"/>
    <p:sldId id="296" r:id="rId38"/>
    <p:sldId id="309" r:id="rId39"/>
    <p:sldId id="305" r:id="rId40"/>
    <p:sldId id="316" r:id="rId41"/>
    <p:sldId id="310" r:id="rId42"/>
    <p:sldId id="311" r:id="rId43"/>
    <p:sldId id="312" r:id="rId44"/>
    <p:sldId id="291" r:id="rId45"/>
    <p:sldId id="261" r:id="rId46"/>
    <p:sldId id="26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B008B4-C70C-0745-8AD7-AA50F35554AB}">
          <p14:sldIdLst>
            <p14:sldId id="256"/>
            <p14:sldId id="258"/>
            <p14:sldId id="269"/>
            <p14:sldId id="260"/>
            <p14:sldId id="264"/>
            <p14:sldId id="268"/>
            <p14:sldId id="278"/>
            <p14:sldId id="270"/>
            <p14:sldId id="271"/>
            <p14:sldId id="272"/>
            <p14:sldId id="273"/>
            <p14:sldId id="274"/>
            <p14:sldId id="275"/>
            <p14:sldId id="277"/>
            <p14:sldId id="279"/>
            <p14:sldId id="276"/>
            <p14:sldId id="263"/>
            <p14:sldId id="280"/>
            <p14:sldId id="282"/>
            <p14:sldId id="257"/>
            <p14:sldId id="281"/>
            <p14:sldId id="283"/>
            <p14:sldId id="284"/>
            <p14:sldId id="293"/>
            <p14:sldId id="285"/>
            <p14:sldId id="298"/>
            <p14:sldId id="294"/>
            <p14:sldId id="300"/>
            <p14:sldId id="301"/>
            <p14:sldId id="302"/>
            <p14:sldId id="303"/>
            <p14:sldId id="314"/>
            <p14:sldId id="315"/>
            <p14:sldId id="295"/>
            <p14:sldId id="307"/>
            <p14:sldId id="317"/>
            <p14:sldId id="296"/>
            <p14:sldId id="309"/>
            <p14:sldId id="305"/>
            <p14:sldId id="316"/>
            <p14:sldId id="310"/>
            <p14:sldId id="311"/>
            <p14:sldId id="312"/>
            <p14:sldId id="291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0631" autoAdjust="0"/>
  </p:normalViewPr>
  <p:slideViewPr>
    <p:cSldViewPr snapToGrid="0" snapToObjects="1">
      <p:cViewPr varScale="1">
        <p:scale>
          <a:sx n="82" d="100"/>
          <a:sy n="82" d="100"/>
        </p:scale>
        <p:origin x="-13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Altogether%20Cluster%20Summar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Altogether%20Cluster%20Summary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Altogether%20Cluster%20Summary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Altogether%20Cluster%20Summary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Altogether%20Cluster%20Summary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Team%20Roster%20Top%20Scorer%202014-2015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liang:Desktop:*5.%20NBA%20Stats%20Data:2014-2015%20Player%20Shots%20Data:Shooting%20Style:Cluster:Team%20Roster%20Top%20Scorer%202014-201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Point</a:t>
            </a:r>
            <a:r>
              <a:rPr lang="zh-CN" altLang="en-US"/>
              <a:t> </a:t>
            </a:r>
            <a:r>
              <a:rPr lang="en-US" altLang="zh-CN"/>
              <a:t>Guard</a:t>
            </a:r>
            <a:r>
              <a:rPr lang="zh-CN" altLang="en-US"/>
              <a:t> </a:t>
            </a:r>
            <a:r>
              <a:rPr lang="en-US" altLang="zh-CN"/>
              <a:t>Clusters</a:t>
            </a:r>
            <a:r>
              <a:rPr lang="zh-CN" altLang="en-US"/>
              <a:t> </a:t>
            </a:r>
            <a:r>
              <a:rPr lang="en-US" altLang="zh-CN"/>
              <a:t>Distribution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Count</c:v>
          </c:tx>
          <c:invertIfNegative val="0"/>
          <c:cat>
            <c:strRef>
              <c:f>Sheet1!$A$3:$A$10</c:f>
              <c:strCache>
                <c:ptCount val="8"/>
                <c:pt idx="0">
                  <c:v>0</c:v>
                </c:pt>
                <c:pt idx="1">
                  <c:v>1</c:v>
                </c:pt>
                <c:pt idx="2">
                  <c:v>2*</c:v>
                </c:pt>
                <c:pt idx="3">
                  <c:v>3*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strCache>
            </c:strRef>
          </c:cat>
          <c:val>
            <c:numRef>
              <c:f>Sheet1!$E$3:$E$10</c:f>
              <c:numCache>
                <c:formatCode>0</c:formatCode>
                <c:ptCount val="8"/>
                <c:pt idx="0">
                  <c:v>9.0</c:v>
                </c:pt>
                <c:pt idx="1">
                  <c:v>22.0</c:v>
                </c:pt>
                <c:pt idx="2">
                  <c:v>15.0</c:v>
                </c:pt>
                <c:pt idx="3">
                  <c:v>22.0</c:v>
                </c:pt>
                <c:pt idx="4">
                  <c:v>7.0</c:v>
                </c:pt>
                <c:pt idx="5">
                  <c:v>8.0</c:v>
                </c:pt>
                <c:pt idx="6">
                  <c:v>2.0</c:v>
                </c:pt>
                <c:pt idx="7">
                  <c:v>2.0</c:v>
                </c:pt>
              </c:numCache>
            </c:numRef>
          </c:val>
        </c:ser>
        <c:ser>
          <c:idx val="1"/>
          <c:order val="1"/>
          <c:tx>
            <c:v>All-Star Count</c:v>
          </c:tx>
          <c:invertIfNegative val="0"/>
          <c:val>
            <c:numRef>
              <c:f>Sheet1!$F$3:$F$10</c:f>
              <c:numCache>
                <c:formatCode>0</c:formatCode>
                <c:ptCount val="8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4.0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5411176"/>
        <c:axId val="2139253608"/>
      </c:barChart>
      <c:catAx>
        <c:axId val="2145411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Clusters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9253608"/>
        <c:crosses val="autoZero"/>
        <c:auto val="1"/>
        <c:lblAlgn val="ctr"/>
        <c:lblOffset val="100"/>
        <c:noMultiLvlLbl val="0"/>
      </c:catAx>
      <c:valAx>
        <c:axId val="21392536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21454111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Shooting</a:t>
            </a:r>
            <a:r>
              <a:rPr lang="zh-CN" altLang="en-US"/>
              <a:t> </a:t>
            </a:r>
            <a:r>
              <a:rPr lang="en-US" altLang="zh-CN"/>
              <a:t>Guard</a:t>
            </a:r>
            <a:r>
              <a:rPr lang="zh-CN" altLang="en-US"/>
              <a:t> </a:t>
            </a:r>
            <a:r>
              <a:rPr lang="en-US" altLang="zh-CN"/>
              <a:t>Clusters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Count</c:v>
          </c:tx>
          <c:invertIfNegative val="0"/>
          <c:cat>
            <c:strRef>
              <c:f>Sheet1!$A$15:$A$21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2*</c:v>
                </c:pt>
                <c:pt idx="3">
                  <c:v>3</c:v>
                </c:pt>
                <c:pt idx="4">
                  <c:v>4*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Sheet1!$E$15:$E$21</c:f>
              <c:numCache>
                <c:formatCode>General</c:formatCode>
                <c:ptCount val="7"/>
                <c:pt idx="0">
                  <c:v>6.0</c:v>
                </c:pt>
                <c:pt idx="1">
                  <c:v>21.0</c:v>
                </c:pt>
                <c:pt idx="2">
                  <c:v>13.0</c:v>
                </c:pt>
                <c:pt idx="3">
                  <c:v>1.0</c:v>
                </c:pt>
                <c:pt idx="4">
                  <c:v>23.0</c:v>
                </c:pt>
                <c:pt idx="5">
                  <c:v>28.0</c:v>
                </c:pt>
                <c:pt idx="6">
                  <c:v>2.0</c:v>
                </c:pt>
              </c:numCache>
            </c:numRef>
          </c:val>
        </c:ser>
        <c:ser>
          <c:idx val="1"/>
          <c:order val="1"/>
          <c:tx>
            <c:v>All-Star Count</c:v>
          </c:tx>
          <c:invertIfNegative val="0"/>
          <c:cat>
            <c:strRef>
              <c:f>Sheet1!$A$15:$A$21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2*</c:v>
                </c:pt>
                <c:pt idx="3">
                  <c:v>3</c:v>
                </c:pt>
                <c:pt idx="4">
                  <c:v>4*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Sheet1!$F$15:$F$21</c:f>
              <c:numCache>
                <c:formatCode>General</c:formatCode>
                <c:ptCount val="7"/>
                <c:pt idx="0">
                  <c:v>1.0</c:v>
                </c:pt>
                <c:pt idx="1">
                  <c:v>0.0</c:v>
                </c:pt>
                <c:pt idx="2">
                  <c:v>3.0</c:v>
                </c:pt>
                <c:pt idx="3">
                  <c:v>0.0</c:v>
                </c:pt>
                <c:pt idx="4">
                  <c:v>2.0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7406808"/>
        <c:axId val="2146630440"/>
      </c:barChart>
      <c:catAx>
        <c:axId val="21474068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Clusters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46630440"/>
        <c:crosses val="autoZero"/>
        <c:auto val="1"/>
        <c:lblAlgn val="ctr"/>
        <c:lblOffset val="100"/>
        <c:noMultiLvlLbl val="0"/>
      </c:catAx>
      <c:valAx>
        <c:axId val="21466304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474068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Small</a:t>
            </a:r>
            <a:r>
              <a:rPr lang="zh-CN" altLang="en-US"/>
              <a:t> </a:t>
            </a:r>
            <a:r>
              <a:rPr lang="en-US" altLang="zh-CN"/>
              <a:t>Forward</a:t>
            </a:r>
            <a:r>
              <a:rPr lang="zh-CN" altLang="en-US"/>
              <a:t> </a:t>
            </a:r>
            <a:r>
              <a:rPr lang="en-US" altLang="zh-CN"/>
              <a:t>Clusters</a:t>
            </a:r>
            <a:r>
              <a:rPr lang="zh-CN" altLang="en-US"/>
              <a:t> </a:t>
            </a:r>
            <a:r>
              <a:rPr lang="en-US" altLang="zh-CN"/>
              <a:t>Distribution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Count</c:v>
          </c:tx>
          <c:invertIfNegative val="0"/>
          <c:cat>
            <c:strRef>
              <c:f>Sheet1!$A$26:$A$31</c:f>
              <c:strCach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5*</c:v>
                </c:pt>
              </c:strCache>
            </c:strRef>
          </c:cat>
          <c:val>
            <c:numRef>
              <c:f>Sheet1!$E$26:$E$31</c:f>
              <c:numCache>
                <c:formatCode>General</c:formatCode>
                <c:ptCount val="6"/>
                <c:pt idx="0">
                  <c:v>24.0</c:v>
                </c:pt>
                <c:pt idx="1">
                  <c:v>5.0</c:v>
                </c:pt>
                <c:pt idx="2">
                  <c:v>20.0</c:v>
                </c:pt>
                <c:pt idx="3">
                  <c:v>3.0</c:v>
                </c:pt>
                <c:pt idx="4">
                  <c:v>8.0</c:v>
                </c:pt>
                <c:pt idx="5">
                  <c:v>19.0</c:v>
                </c:pt>
              </c:numCache>
            </c:numRef>
          </c:val>
        </c:ser>
        <c:ser>
          <c:idx val="1"/>
          <c:order val="1"/>
          <c:tx>
            <c:v>All-Star Count</c:v>
          </c:tx>
          <c:invertIfNegative val="0"/>
          <c:cat>
            <c:strRef>
              <c:f>Sheet1!$A$26:$A$31</c:f>
              <c:strCach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5*</c:v>
                </c:pt>
              </c:strCache>
            </c:strRef>
          </c:cat>
          <c:val>
            <c:numRef>
              <c:f>Sheet1!$F$26:$F$31</c:f>
              <c:numCache>
                <c:formatCode>General</c:formatCode>
                <c:ptCount val="6"/>
                <c:pt idx="0">
                  <c:v>1.0</c:v>
                </c:pt>
                <c:pt idx="1">
                  <c:v>0.0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  <c:pt idx="5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5707944"/>
        <c:axId val="-2137627368"/>
      </c:barChart>
      <c:catAx>
        <c:axId val="-21457079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Clusters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37627368"/>
        <c:crosses val="autoZero"/>
        <c:auto val="1"/>
        <c:lblAlgn val="ctr"/>
        <c:lblOffset val="100"/>
        <c:noMultiLvlLbl val="0"/>
      </c:catAx>
      <c:valAx>
        <c:axId val="-21376273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57079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Power</a:t>
            </a:r>
            <a:r>
              <a:rPr lang="zh-CN" altLang="en-US"/>
              <a:t> </a:t>
            </a:r>
            <a:r>
              <a:rPr lang="en-US" altLang="zh-CN"/>
              <a:t>Forward</a:t>
            </a:r>
            <a:r>
              <a:rPr lang="zh-CN" altLang="en-US"/>
              <a:t> </a:t>
            </a:r>
            <a:r>
              <a:rPr lang="en-US" altLang="zh-CN"/>
              <a:t>Clusters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Count</c:v>
          </c:tx>
          <c:invertIfNegative val="0"/>
          <c:cat>
            <c:strRef>
              <c:f>Sheet1!$A$36:$A$42</c:f>
              <c:strCache>
                <c:ptCount val="7"/>
                <c:pt idx="0">
                  <c:v>0*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Sheet1!$E$36:$E$42</c:f>
              <c:numCache>
                <c:formatCode>General</c:formatCode>
                <c:ptCount val="7"/>
                <c:pt idx="0">
                  <c:v>15.0</c:v>
                </c:pt>
                <c:pt idx="1">
                  <c:v>5.0</c:v>
                </c:pt>
                <c:pt idx="2">
                  <c:v>30.0</c:v>
                </c:pt>
                <c:pt idx="3">
                  <c:v>8.0</c:v>
                </c:pt>
                <c:pt idx="4">
                  <c:v>14.0</c:v>
                </c:pt>
                <c:pt idx="5">
                  <c:v>12.0</c:v>
                </c:pt>
                <c:pt idx="6">
                  <c:v>13.0</c:v>
                </c:pt>
              </c:numCache>
            </c:numRef>
          </c:val>
        </c:ser>
        <c:ser>
          <c:idx val="1"/>
          <c:order val="1"/>
          <c:tx>
            <c:v>All-Star Count</c:v>
          </c:tx>
          <c:invertIfNegative val="0"/>
          <c:cat>
            <c:strRef>
              <c:f>Sheet1!$A$36:$A$42</c:f>
              <c:strCache>
                <c:ptCount val="7"/>
                <c:pt idx="0">
                  <c:v>0*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Sheet1!$F$36:$F$42</c:f>
              <c:numCache>
                <c:formatCode>General</c:formatCode>
                <c:ptCount val="7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2.0</c:v>
                </c:pt>
                <c:pt idx="4">
                  <c:v>1.0</c:v>
                </c:pt>
                <c:pt idx="5">
                  <c:v>0.0</c:v>
                </c:pt>
                <c:pt idx="6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762680"/>
        <c:axId val="-2135360664"/>
      </c:barChart>
      <c:catAx>
        <c:axId val="-2143762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Clusters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35360664"/>
        <c:crosses val="autoZero"/>
        <c:auto val="1"/>
        <c:lblAlgn val="ctr"/>
        <c:lblOffset val="100"/>
        <c:noMultiLvlLbl val="0"/>
      </c:catAx>
      <c:valAx>
        <c:axId val="-2135360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37626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Center</a:t>
            </a:r>
            <a:r>
              <a:rPr lang="zh-CN" altLang="en-US"/>
              <a:t> </a:t>
            </a:r>
            <a:r>
              <a:rPr lang="en-US" altLang="zh-CN"/>
              <a:t>Clusters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Count</c:v>
          </c:tx>
          <c:invertIfNegative val="0"/>
          <c:cat>
            <c:strRef>
              <c:f>Sheet1!$A$47:$A$53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2*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Sheet1!$E$47:$E$53</c:f>
              <c:numCache>
                <c:formatCode>0</c:formatCode>
                <c:ptCount val="7"/>
                <c:pt idx="0">
                  <c:v>6.0</c:v>
                </c:pt>
                <c:pt idx="1">
                  <c:v>23.0</c:v>
                </c:pt>
                <c:pt idx="2" formatCode="General">
                  <c:v>13.0</c:v>
                </c:pt>
                <c:pt idx="3">
                  <c:v>20.0</c:v>
                </c:pt>
                <c:pt idx="4">
                  <c:v>7.0</c:v>
                </c:pt>
                <c:pt idx="5">
                  <c:v>3.0</c:v>
                </c:pt>
                <c:pt idx="6">
                  <c:v>2.0</c:v>
                </c:pt>
              </c:numCache>
            </c:numRef>
          </c:val>
        </c:ser>
        <c:ser>
          <c:idx val="1"/>
          <c:order val="1"/>
          <c:tx>
            <c:v>All-Star Count</c:v>
          </c:tx>
          <c:invertIfNegative val="0"/>
          <c:cat>
            <c:strRef>
              <c:f>Sheet1!$A$47:$A$53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2*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Sheet1!$F$47:$F$53</c:f>
              <c:numCache>
                <c:formatCode>0</c:formatCode>
                <c:ptCount val="7"/>
                <c:pt idx="0">
                  <c:v>1.0</c:v>
                </c:pt>
                <c:pt idx="1">
                  <c:v>0.0</c:v>
                </c:pt>
                <c:pt idx="2" formatCode="General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595400"/>
        <c:axId val="-2135080600"/>
      </c:barChart>
      <c:catAx>
        <c:axId val="-2143595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Clusters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35080600"/>
        <c:crosses val="autoZero"/>
        <c:auto val="1"/>
        <c:lblAlgn val="ctr"/>
        <c:lblOffset val="100"/>
        <c:noMultiLvlLbl val="0"/>
      </c:catAx>
      <c:valAx>
        <c:axId val="-2135080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-21435954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Position Distribution of Top 3 Scorers for Teams</c:v>
          </c:tx>
          <c:invertIfNegative val="0"/>
          <c:cat>
            <c:strRef>
              <c:f>Sheet1!$J$2:$J$6</c:f>
              <c:strCache>
                <c:ptCount val="5"/>
                <c:pt idx="0">
                  <c:v>PG</c:v>
                </c:pt>
                <c:pt idx="1">
                  <c:v>SG</c:v>
                </c:pt>
                <c:pt idx="2">
                  <c:v>SF</c:v>
                </c:pt>
                <c:pt idx="3">
                  <c:v>PF</c:v>
                </c:pt>
                <c:pt idx="4">
                  <c:v>C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25.0</c:v>
                </c:pt>
                <c:pt idx="1">
                  <c:v>17.0</c:v>
                </c:pt>
                <c:pt idx="2">
                  <c:v>13.0</c:v>
                </c:pt>
                <c:pt idx="3">
                  <c:v>13.0</c:v>
                </c:pt>
                <c:pt idx="4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858616"/>
        <c:axId val="-2134867832"/>
      </c:barChart>
      <c:catAx>
        <c:axId val="-2135858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Positions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34867832"/>
        <c:crosses val="autoZero"/>
        <c:auto val="1"/>
        <c:lblAlgn val="ctr"/>
        <c:lblOffset val="100"/>
        <c:noMultiLvlLbl val="0"/>
      </c:catAx>
      <c:valAx>
        <c:axId val="-21348678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58586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Cluster</a:t>
            </a:r>
            <a:r>
              <a:rPr lang="zh-CN" altLang="en-US"/>
              <a:t> </a:t>
            </a:r>
            <a:r>
              <a:rPr lang="en-US" altLang="zh-CN"/>
              <a:t>Distribution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Top</a:t>
            </a:r>
            <a:r>
              <a:rPr lang="zh-CN" altLang="en-US"/>
              <a:t> </a:t>
            </a:r>
            <a:r>
              <a:rPr lang="zh-CN" altLang="zh-CN"/>
              <a:t>3</a:t>
            </a:r>
            <a:r>
              <a:rPr lang="zh-CN" altLang="en-US"/>
              <a:t> </a:t>
            </a:r>
            <a:r>
              <a:rPr lang="en-US" altLang="zh-CN"/>
              <a:t>Scorers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Teams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Sheet1!$J$8:$J$31</c:f>
              <c:strCache>
                <c:ptCount val="24"/>
                <c:pt idx="0">
                  <c:v>PG-1</c:v>
                </c:pt>
                <c:pt idx="1">
                  <c:v>PG-3*</c:v>
                </c:pt>
                <c:pt idx="2">
                  <c:v>SG-5</c:v>
                </c:pt>
                <c:pt idx="3">
                  <c:v>SF-2</c:v>
                </c:pt>
                <c:pt idx="4">
                  <c:v>SG-2*</c:v>
                </c:pt>
                <c:pt idx="5">
                  <c:v>SF-5*</c:v>
                </c:pt>
                <c:pt idx="6">
                  <c:v>PF-0*</c:v>
                </c:pt>
                <c:pt idx="7">
                  <c:v>PF-6</c:v>
                </c:pt>
                <c:pt idx="8">
                  <c:v>C-2*</c:v>
                </c:pt>
                <c:pt idx="9">
                  <c:v>PG-2*</c:v>
                </c:pt>
                <c:pt idx="10">
                  <c:v>SG-1</c:v>
                </c:pt>
                <c:pt idx="11">
                  <c:v>SG-4*</c:v>
                </c:pt>
                <c:pt idx="12">
                  <c:v>C-0</c:v>
                </c:pt>
                <c:pt idx="13">
                  <c:v>PG-0</c:v>
                </c:pt>
                <c:pt idx="14">
                  <c:v>PF-3</c:v>
                </c:pt>
                <c:pt idx="15">
                  <c:v>C-4</c:v>
                </c:pt>
                <c:pt idx="16">
                  <c:v>PG-5</c:v>
                </c:pt>
                <c:pt idx="17">
                  <c:v>PG-6</c:v>
                </c:pt>
                <c:pt idx="18">
                  <c:v>SF-0</c:v>
                </c:pt>
                <c:pt idx="19">
                  <c:v>SF-3</c:v>
                </c:pt>
                <c:pt idx="20">
                  <c:v>PF-2</c:v>
                </c:pt>
                <c:pt idx="21">
                  <c:v>PF-4</c:v>
                </c:pt>
                <c:pt idx="22">
                  <c:v>C-3</c:v>
                </c:pt>
                <c:pt idx="23">
                  <c:v>C-5</c:v>
                </c:pt>
              </c:strCache>
            </c:strRef>
          </c:cat>
          <c:val>
            <c:numRef>
              <c:f>Sheet1!$K$8:$K$31</c:f>
              <c:numCache>
                <c:formatCode>General</c:formatCode>
                <c:ptCount val="24"/>
                <c:pt idx="0">
                  <c:v>9.0</c:v>
                </c:pt>
                <c:pt idx="1">
                  <c:v>9.0</c:v>
                </c:pt>
                <c:pt idx="2">
                  <c:v>6.0</c:v>
                </c:pt>
                <c:pt idx="3">
                  <c:v>6.0</c:v>
                </c:pt>
                <c:pt idx="4">
                  <c:v>5.0</c:v>
                </c:pt>
                <c:pt idx="5">
                  <c:v>5.0</c:v>
                </c:pt>
                <c:pt idx="6">
                  <c:v>5.0</c:v>
                </c:pt>
                <c:pt idx="7">
                  <c:v>4.0</c:v>
                </c:pt>
                <c:pt idx="8">
                  <c:v>4.0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3.0</c:v>
                </c:pt>
                <c:pt idx="13">
                  <c:v>2.0</c:v>
                </c:pt>
                <c:pt idx="14">
                  <c:v>2.0</c:v>
                </c:pt>
                <c:pt idx="15">
                  <c:v>2.0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1.0</c:v>
                </c:pt>
                <c:pt idx="22">
                  <c:v>1.0</c:v>
                </c:pt>
                <c:pt idx="2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704648"/>
        <c:axId val="-2146613880"/>
      </c:barChart>
      <c:catAx>
        <c:axId val="-213770464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Clusters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 rot="0" vert="horz" lIns="2" anchor="t" anchorCtr="0">
            <a:spAutoFit/>
          </a:bodyPr>
          <a:lstStyle/>
          <a:p>
            <a:pPr>
              <a:defRPr/>
            </a:pPr>
            <a:endParaRPr lang="en-US"/>
          </a:p>
        </c:txPr>
        <c:crossAx val="-2146613880"/>
        <c:crosses val="autoZero"/>
        <c:auto val="1"/>
        <c:lblAlgn val="ctr"/>
        <c:lblOffset val="100"/>
        <c:noMultiLvlLbl val="0"/>
      </c:catAx>
      <c:valAx>
        <c:axId val="-2146613880"/>
        <c:scaling>
          <c:orientation val="minMax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704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F328F-033C-5343-8206-3995FD327C5C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EBB68-A51F-7245-A4F3-B26C0FA0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48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Boundary</a:t>
            </a:r>
          </a:p>
          <a:p>
            <a:r>
              <a:rPr lang="en-US" dirty="0" smtClean="0"/>
              <a:t>FGA</a:t>
            </a:r>
          </a:p>
          <a:p>
            <a:r>
              <a:rPr lang="en-US" dirty="0" smtClean="0"/>
              <a:t>Not FG or FG%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6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Test?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counts—Height?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Size?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6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1st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</a:t>
            </a:r>
          </a:p>
          <a:p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Pair:</a:t>
            </a:r>
            <a:r>
              <a:rPr lang="zh-CN" altLang="en-US" dirty="0" smtClean="0"/>
              <a:t> </a:t>
            </a:r>
            <a:r>
              <a:rPr lang="en-US" altLang="zh-CN" dirty="0" smtClean="0"/>
              <a:t>Athleticism!</a:t>
            </a:r>
          </a:p>
          <a:p>
            <a:r>
              <a:rPr lang="zh-CN" altLang="zh-CN" dirty="0" smtClean="0"/>
              <a:t>2</a:t>
            </a:r>
            <a:r>
              <a:rPr lang="en-US" altLang="zh-CN" baseline="30000" dirty="0" err="1" smtClean="0"/>
              <a:t>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Pair: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avg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“Positions”</a:t>
            </a:r>
          </a:p>
          <a:p>
            <a:r>
              <a:rPr lang="en-US" dirty="0" smtClean="0"/>
              <a:t>SG</a:t>
            </a:r>
            <a:r>
              <a:rPr lang="en-US" baseline="0" dirty="0" smtClean="0"/>
              <a:t> vs SF? Height? Maybe, but a lot of similarities in terms of shooting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0-Skilled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yet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monster</a:t>
            </a:r>
          </a:p>
          <a:p>
            <a:r>
              <a:rPr lang="zh-CN" altLang="zh-CN" dirty="0" smtClean="0"/>
              <a:t>1</a:t>
            </a:r>
            <a:r>
              <a:rPr lang="en-US" altLang="zh-CN" dirty="0" smtClean="0"/>
              <a:t>-Mid-Range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</a:t>
            </a:r>
          </a:p>
          <a:p>
            <a:r>
              <a:rPr lang="zh-CN" altLang="zh-CN" dirty="0" smtClean="0"/>
              <a:t>2</a:t>
            </a:r>
            <a:r>
              <a:rPr lang="en-US" altLang="zh-CN" dirty="0" smtClean="0"/>
              <a:t>-Pure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Monster</a:t>
            </a:r>
          </a:p>
          <a:p>
            <a:r>
              <a:rPr lang="zh-CN" altLang="zh-CN" dirty="0" smtClean="0"/>
              <a:t>3</a:t>
            </a:r>
            <a:r>
              <a:rPr lang="en-US" altLang="zh-CN" dirty="0" smtClean="0"/>
              <a:t>-Mobile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Versatile,</a:t>
            </a:r>
            <a:r>
              <a:rPr lang="zh-CN" altLang="en-US" dirty="0" smtClean="0"/>
              <a:t> *</a:t>
            </a:r>
            <a:r>
              <a:rPr lang="en-US" altLang="zh-CN" dirty="0" smtClean="0"/>
              <a:t>Elite</a:t>
            </a:r>
          </a:p>
          <a:p>
            <a:r>
              <a:rPr lang="zh-CN" altLang="zh-CN" dirty="0" smtClean="0"/>
              <a:t>4</a:t>
            </a:r>
            <a:r>
              <a:rPr lang="en-US" altLang="zh-CN" dirty="0" smtClean="0"/>
              <a:t>-Mid-Range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Paint,</a:t>
            </a:r>
            <a:r>
              <a:rPr lang="zh-CN" altLang="en-US" dirty="0" smtClean="0"/>
              <a:t> *</a:t>
            </a:r>
            <a:r>
              <a:rPr lang="en-US" altLang="zh-CN" dirty="0" smtClean="0"/>
              <a:t>Elite</a:t>
            </a:r>
          </a:p>
          <a:p>
            <a:r>
              <a:rPr lang="zh-CN" altLang="zh-CN" dirty="0" smtClean="0"/>
              <a:t>5</a:t>
            </a:r>
            <a:r>
              <a:rPr lang="en-US" altLang="zh-CN" dirty="0" smtClean="0"/>
              <a:t>-Stretch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r>
              <a:rPr lang="zh-CN" altLang="zh-CN" dirty="0" smtClean="0"/>
              <a:t>6</a:t>
            </a:r>
            <a:r>
              <a:rPr lang="en-US" altLang="zh-CN" dirty="0" smtClean="0"/>
              <a:t>-Skilled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Scorer,</a:t>
            </a:r>
            <a:r>
              <a:rPr lang="zh-CN" altLang="en-US" dirty="0" smtClean="0"/>
              <a:t> *</a:t>
            </a:r>
            <a:r>
              <a:rPr lang="en-US" altLang="zh-CN" dirty="0" smtClean="0"/>
              <a:t>Elite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2-Most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yet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</a:t>
            </a:r>
          </a:p>
          <a:p>
            <a:r>
              <a:rPr lang="zh-CN" altLang="zh-CN" dirty="0" smtClean="0"/>
              <a:t>3</a:t>
            </a:r>
            <a:r>
              <a:rPr lang="zh-CN" altLang="en-US" dirty="0" smtClean="0"/>
              <a:t>,</a:t>
            </a:r>
            <a:r>
              <a:rPr lang="en-US" altLang="zh-CN" dirty="0" smtClean="0"/>
              <a:t>4,6</a:t>
            </a:r>
            <a:r>
              <a:rPr lang="zh-CN" altLang="en-US" dirty="0" smtClean="0"/>
              <a:t> </a:t>
            </a:r>
            <a:r>
              <a:rPr lang="en-US" altLang="zh-CN" dirty="0" smtClean="0"/>
              <a:t>Elite,</a:t>
            </a:r>
            <a:r>
              <a:rPr lang="zh-CN" altLang="en-US" dirty="0" smtClean="0"/>
              <a:t> </a:t>
            </a:r>
            <a:r>
              <a:rPr lang="zh-CN" altLang="zh-CN" dirty="0" smtClean="0"/>
              <a:t>(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Guy</a:t>
            </a:r>
            <a:r>
              <a:rPr lang="zh-CN" altLang="en-US" dirty="0" smtClean="0"/>
              <a:t> </a:t>
            </a:r>
            <a:r>
              <a:rPr lang="en-US" altLang="zh-CN" dirty="0" smtClean="0"/>
              <a:t>(PF)==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(SF)?</a:t>
            </a:r>
          </a:p>
          <a:p>
            <a:r>
              <a:rPr lang="en-US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5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0-Mid-Range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</a:t>
            </a:r>
          </a:p>
          <a:p>
            <a:r>
              <a:rPr lang="zh-CN" altLang="zh-CN" dirty="0" smtClean="0"/>
              <a:t>1</a:t>
            </a:r>
            <a:r>
              <a:rPr lang="en-US" altLang="zh-CN" dirty="0" smtClean="0"/>
              <a:t>-Blue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Collar,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Body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offensively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polished,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2nd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</a:p>
          <a:p>
            <a:r>
              <a:rPr lang="zh-CN" altLang="zh-CN" dirty="0" smtClean="0"/>
              <a:t>2</a:t>
            </a:r>
            <a:r>
              <a:rPr lang="en-US" altLang="zh-CN" dirty="0" smtClean="0"/>
              <a:t>-Skilled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Mobile,</a:t>
            </a:r>
            <a:r>
              <a:rPr lang="zh-CN" altLang="en-US" dirty="0" smtClean="0"/>
              <a:t> *</a:t>
            </a:r>
            <a:r>
              <a:rPr lang="en-US" altLang="zh-CN" dirty="0" smtClean="0"/>
              <a:t>Elite</a:t>
            </a:r>
          </a:p>
          <a:p>
            <a:r>
              <a:rPr lang="zh-CN" altLang="zh-CN" dirty="0" smtClean="0"/>
              <a:t>3</a:t>
            </a:r>
            <a:r>
              <a:rPr lang="en-US" altLang="zh-CN" dirty="0" smtClean="0"/>
              <a:t>-Can’t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paint</a:t>
            </a:r>
          </a:p>
          <a:p>
            <a:r>
              <a:rPr lang="zh-CN" altLang="zh-CN" dirty="0" smtClean="0"/>
              <a:t>4</a:t>
            </a:r>
            <a:r>
              <a:rPr lang="en-US" altLang="zh-CN" dirty="0" smtClean="0"/>
              <a:t>-Balanced</a:t>
            </a:r>
            <a:r>
              <a:rPr lang="zh-CN" altLang="en-US" dirty="0" smtClean="0"/>
              <a:t>-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</a:p>
          <a:p>
            <a:r>
              <a:rPr lang="zh-CN" altLang="zh-CN" dirty="0" smtClean="0"/>
              <a:t>5</a:t>
            </a:r>
            <a:r>
              <a:rPr lang="en-US" altLang="zh-CN" dirty="0" smtClean="0"/>
              <a:t>-Mid-Range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Bosh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Heat</a:t>
            </a:r>
          </a:p>
          <a:p>
            <a:r>
              <a:rPr lang="zh-CN" altLang="zh-CN" dirty="0" smtClean="0"/>
              <a:t>6</a:t>
            </a:r>
            <a:r>
              <a:rPr lang="en-US" altLang="zh-CN" dirty="0" smtClean="0"/>
              <a:t>-Jump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</a:p>
          <a:p>
            <a:r>
              <a:rPr lang="en-US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24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altLang="zh-CN" dirty="0" smtClean="0"/>
              <a:t>-stars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pretty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70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Mid-Range</a:t>
            </a:r>
          </a:p>
          <a:p>
            <a:r>
              <a:rPr lang="en-US" dirty="0" smtClean="0"/>
              <a:t>Otherwise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Pretty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PF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</a:p>
          <a:p>
            <a:r>
              <a:rPr lang="zh-CN" altLang="zh-CN" dirty="0" smtClean="0"/>
              <a:t>3</a:t>
            </a:r>
            <a:r>
              <a:rPr lang="zh-CN" altLang="en-US" dirty="0" smtClean="0"/>
              <a:t>: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3s?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41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</a:t>
            </a:r>
          </a:p>
          <a:p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Pair:</a:t>
            </a:r>
            <a:r>
              <a:rPr lang="zh-CN" altLang="en-US" dirty="0" smtClean="0"/>
              <a:t> </a:t>
            </a:r>
            <a:r>
              <a:rPr lang="en-US" altLang="zh-CN" dirty="0" smtClean="0"/>
              <a:t>Athleticism!</a:t>
            </a:r>
          </a:p>
          <a:p>
            <a:r>
              <a:rPr lang="zh-CN" altLang="zh-CN" dirty="0" smtClean="0"/>
              <a:t>2</a:t>
            </a:r>
            <a:r>
              <a:rPr lang="en-US" altLang="zh-CN" baseline="30000" dirty="0" err="1" smtClean="0"/>
              <a:t>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Pair: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avg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“Positions”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NBA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today: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emphasis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backcourt,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PG&gt;SG?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4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PG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r>
              <a:rPr lang="zh-CN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SG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r>
              <a:rPr lang="zh-CN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r>
              <a:rPr lang="zh-CN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PF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</a:p>
          <a:p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all-stars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</a:t>
            </a:r>
          </a:p>
          <a:p>
            <a:r>
              <a:rPr lang="en-US" altLang="zh-CN" dirty="0" smtClean="0"/>
              <a:t>Top 6 Cluster: The ones that have overlap with a</a:t>
            </a:r>
            <a:r>
              <a:rPr lang="en-US" altLang="zh-CN" baseline="0" dirty="0" smtClean="0"/>
              <a:t> cluster of another “Position”</a:t>
            </a:r>
            <a:endParaRPr lang="en-US" altLang="zh-CN" dirty="0" smtClean="0"/>
          </a:p>
          <a:p>
            <a:r>
              <a:rPr lang="en-US" dirty="0" smtClean="0"/>
              <a:t>Scoring</a:t>
            </a:r>
            <a:r>
              <a:rPr lang="en-US" baseline="0" dirty="0" smtClean="0"/>
              <a:t> trend: NBA going small, TRUE! Backed up by the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3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* </a:t>
            </a:r>
            <a:r>
              <a:rPr lang="en-US" altLang="zh-CN" dirty="0" smtClean="0"/>
              <a:t>Skeptical—Offense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8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Ricky Rubio?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1-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Jimmer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Fredette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3-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Rose? Future All Stars: Kemba, Isaiah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4-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Mostly Backup PG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6-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Released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especially—point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9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1-Age:Young</a:t>
            </a:r>
          </a:p>
          <a:p>
            <a:r>
              <a:rPr lang="en-US" altLang="zh-CN" dirty="0" smtClean="0"/>
              <a:t>2-Pull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Maker)</a:t>
            </a:r>
          </a:p>
          <a:p>
            <a:r>
              <a:rPr lang="zh-CN" altLang="zh-CN" dirty="0" smtClean="0"/>
              <a:t>4</a:t>
            </a:r>
            <a:r>
              <a:rPr lang="en-US" altLang="zh-CN" dirty="0" smtClean="0"/>
              <a:t>-Versatile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Scorer</a:t>
            </a:r>
          </a:p>
          <a:p>
            <a:r>
              <a:rPr lang="en-US" altLang="zh-CN" dirty="0" smtClean="0"/>
              <a:t>5-Pull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5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all-stars</a:t>
            </a:r>
          </a:p>
          <a:p>
            <a:r>
              <a:rPr lang="zh-CN" altLang="zh-CN" dirty="0" smtClean="0"/>
              <a:t>5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percentage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guards–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4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 smtClean="0"/>
              <a:t>0</a:t>
            </a:r>
            <a:r>
              <a:rPr lang="en-US" altLang="zh-CN" dirty="0" smtClean="0"/>
              <a:t>-Shooter,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Pull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</a:p>
          <a:p>
            <a:r>
              <a:rPr lang="zh-CN" altLang="zh-CN" dirty="0" smtClean="0"/>
              <a:t>1</a:t>
            </a:r>
            <a:r>
              <a:rPr lang="en-US" altLang="zh-CN" dirty="0" smtClean="0"/>
              <a:t>-Paint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</a:p>
          <a:p>
            <a:r>
              <a:rPr lang="zh-CN" altLang="zh-CN" dirty="0" smtClean="0"/>
              <a:t>2</a:t>
            </a:r>
            <a:r>
              <a:rPr lang="en-US" altLang="zh-CN" dirty="0" smtClean="0"/>
              <a:t>-Attacking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</a:p>
          <a:p>
            <a:r>
              <a:rPr lang="zh-CN" altLang="zh-CN" dirty="0" smtClean="0"/>
              <a:t>3</a:t>
            </a:r>
            <a:r>
              <a:rPr lang="en-US" altLang="zh-CN" dirty="0" smtClean="0"/>
              <a:t>-Versatile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Scorer?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, 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knowledge,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</a:p>
          <a:p>
            <a:r>
              <a:rPr lang="zh-CN" altLang="zh-CN" dirty="0" smtClean="0"/>
              <a:t>4</a:t>
            </a:r>
            <a:r>
              <a:rPr lang="en-US" altLang="zh-CN" dirty="0" smtClean="0"/>
              <a:t>-Outside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(Spot-up)</a:t>
            </a:r>
          </a:p>
          <a:p>
            <a:r>
              <a:rPr lang="zh-CN" altLang="zh-CN" dirty="0" smtClean="0"/>
              <a:t>5</a:t>
            </a:r>
            <a:r>
              <a:rPr lang="en-US" altLang="zh-CN" dirty="0" smtClean="0"/>
              <a:t>-Versatile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Pull-Up,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All-Star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Caliber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5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 smtClean="0"/>
              <a:t>5</a:t>
            </a:r>
            <a:r>
              <a:rPr lang="en-US" altLang="zh-CN" dirty="0" smtClean="0"/>
              <a:t>-Features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avg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  <a:r>
              <a:rPr lang="zh-CN" altLang="en-US" dirty="0" smtClean="0"/>
              <a:t>,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all-stars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EBB68-A51F-7245-A4F3-B26C0FA010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4E1894-BE59-0349-A016-BAEF76481A7A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3A68732-6EEC-DB47-8400-A47FC1393F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owingdata.com/2012/03/21/redefining-nba-basketball-position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avvastjortjoglou.com/nba-shot-sharts.html?utm_source=Python+Weekly+Newsletter&amp;utm_campaign=5185ff0538-Python_Weekly_Issue_202_July_30_2015&amp;utm_medium=email&amp;utm_term=0_9e26887fc5-5185ff0538-312727397" TargetMode="External"/><Relationship Id="rId4" Type="http://schemas.openxmlformats.org/officeDocument/2006/relationships/hyperlink" Target="https://en.wikipedia.org/wiki/Cluster_analysis" TargetMode="External"/><Relationship Id="rId5" Type="http://schemas.openxmlformats.org/officeDocument/2006/relationships/hyperlink" Target="http://www.nba.com/stats" TargetMode="External"/><Relationship Id="rId6" Type="http://schemas.openxmlformats.org/officeDocument/2006/relationships/hyperlink" Target="http://www.basketball-referenc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owingdata.com/2012/03/21/redefining-nba-basketball-positions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liang@davidson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350" y="360638"/>
            <a:ext cx="8492050" cy="2330377"/>
          </a:xfrm>
        </p:spPr>
        <p:txBody>
          <a:bodyPr>
            <a:normAutofit/>
          </a:bodyPr>
          <a:lstStyle/>
          <a:p>
            <a:r>
              <a:rPr lang="en-US" dirty="0" smtClean="0"/>
              <a:t>Redefining NBA </a:t>
            </a:r>
            <a:r>
              <a:rPr lang="en-US" dirty="0" smtClean="0"/>
              <a:t>Positions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smtClean="0"/>
              <a:t>Clustering Analysis based on Player Shooting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Xudong Liang (Brandon)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Davidson College ‘2017</a:t>
            </a:r>
          </a:p>
        </p:txBody>
      </p:sp>
    </p:spTree>
    <p:extLst>
      <p:ext uri="{BB962C8B-B14F-4D97-AF65-F5344CB8AC3E}">
        <p14:creationId xmlns:p14="http://schemas.microsoft.com/office/powerpoint/2010/main" val="35746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16-04-08 00.04.4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3"/>
          <a:stretch/>
        </p:blipFill>
        <p:spPr>
          <a:xfrm>
            <a:off x="0" y="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6103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16-04-08 00.07.3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1863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shot 2016-04-08 00.11.4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4303" r="11657" b="-354762"/>
          <a:stretch/>
        </p:blipFill>
        <p:spPr>
          <a:xfrm>
            <a:off x="-60479" y="2192141"/>
            <a:ext cx="9253622" cy="3887999"/>
          </a:xfrm>
        </p:spPr>
      </p:pic>
      <p:pic>
        <p:nvPicPr>
          <p:cNvPr id="5" name="Picture 4" descr="Screenshot 2016-04-08 00.1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19" y="3357114"/>
            <a:ext cx="10493486" cy="6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9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 smtClean="0"/>
              <a:t> (More..)</a:t>
            </a:r>
            <a:endParaRPr lang="en-US" dirty="0"/>
          </a:p>
        </p:txBody>
      </p:sp>
      <p:pic>
        <p:nvPicPr>
          <p:cNvPr id="4" name="Content Placeholder 3" descr="Screenshot 2016-04-08 00.20.1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49960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16-04-08 00.25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00" r="-1343" b="12329"/>
          <a:stretch/>
        </p:blipFill>
        <p:spPr>
          <a:xfrm>
            <a:off x="0" y="0"/>
            <a:ext cx="8724900" cy="7124436"/>
          </a:xfrm>
        </p:spPr>
      </p:pic>
    </p:spTree>
    <p:extLst>
      <p:ext uri="{BB962C8B-B14F-4D97-AF65-F5344CB8AC3E}">
        <p14:creationId xmlns:p14="http://schemas.microsoft.com/office/powerpoint/2010/main" val="147938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 descr="Screenshot 2016-04-08 00.48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3" t="-8422" b="-6761"/>
          <a:stretch/>
        </p:blipFill>
        <p:spPr>
          <a:xfrm>
            <a:off x="-102188" y="2038256"/>
            <a:ext cx="9246188" cy="4228073"/>
          </a:xfrm>
        </p:spPr>
      </p:pic>
    </p:spTree>
    <p:extLst>
      <p:ext uri="{BB962C8B-B14F-4D97-AF65-F5344CB8AC3E}">
        <p14:creationId xmlns:p14="http://schemas.microsoft.com/office/powerpoint/2010/main" val="376276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16-04-08 00.21.5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9" r="-3234" b="-5600"/>
          <a:stretch/>
        </p:blipFill>
        <p:spPr>
          <a:xfrm>
            <a:off x="189774" y="0"/>
            <a:ext cx="8724900" cy="7109837"/>
          </a:xfrm>
        </p:spPr>
      </p:pic>
    </p:spTree>
    <p:extLst>
      <p:ext uri="{BB962C8B-B14F-4D97-AF65-F5344CB8AC3E}">
        <p14:creationId xmlns:p14="http://schemas.microsoft.com/office/powerpoint/2010/main" val="110101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Missing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Data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due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to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“Player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ID”</a:t>
            </a:r>
            <a:endParaRPr lang="en-US" altLang="zh-CN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Kobe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Bryant,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Tim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Duncan</a:t>
            </a:r>
            <a:r>
              <a:rPr lang="en-US" altLang="zh-CN" dirty="0" smtClean="0">
                <a:latin typeface="Calibri"/>
                <a:cs typeface="Calibri"/>
              </a:rPr>
              <a:t>,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etc.</a:t>
            </a:r>
          </a:p>
          <a:p>
            <a:r>
              <a:rPr lang="en-US" altLang="zh-CN" dirty="0" smtClean="0">
                <a:latin typeface="Calibri"/>
                <a:cs typeface="Calibri"/>
              </a:rPr>
              <a:t>Data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only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indicative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of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endParaRPr lang="en-US" altLang="zh-CN" dirty="0" smtClean="0">
              <a:latin typeface="Calibri"/>
              <a:cs typeface="Calibri"/>
            </a:endParaRPr>
          </a:p>
          <a:p>
            <a:pPr lvl="1"/>
            <a:r>
              <a:rPr lang="zh-CN" altLang="zh-CN" dirty="0" smtClean="0">
                <a:latin typeface="Calibri"/>
                <a:cs typeface="Calibri"/>
              </a:rPr>
              <a:t>2</a:t>
            </a:r>
            <a:r>
              <a:rPr lang="en-US" altLang="zh-CN" dirty="0" smtClean="0">
                <a:latin typeface="Calibri"/>
                <a:cs typeface="Calibri"/>
              </a:rPr>
              <a:t>014-2015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Season</a:t>
            </a:r>
            <a:endParaRPr lang="en-US" altLang="zh-CN" dirty="0" smtClean="0">
              <a:latin typeface="Calibri"/>
              <a:cs typeface="Calibri"/>
            </a:endParaRPr>
          </a:p>
          <a:p>
            <a:pPr lvl="1"/>
            <a:r>
              <a:rPr lang="en-US" altLang="zh-CN" dirty="0" smtClean="0">
                <a:latin typeface="Calibri"/>
                <a:cs typeface="Calibri"/>
              </a:rPr>
              <a:t>players</a:t>
            </a:r>
            <a:r>
              <a:rPr lang="en-US" altLang="zh-CN" dirty="0" smtClean="0">
                <a:latin typeface="Calibri"/>
                <a:cs typeface="Calibri"/>
              </a:rPr>
              <a:t>’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shooting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style-Field Goal Attempt</a:t>
            </a:r>
          </a:p>
        </p:txBody>
      </p:sp>
    </p:spTree>
    <p:extLst>
      <p:ext uri="{BB962C8B-B14F-4D97-AF65-F5344CB8AC3E}">
        <p14:creationId xmlns:p14="http://schemas.microsoft.com/office/powerpoint/2010/main" val="271279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Grouping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(cluster)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(clusters)</a:t>
            </a:r>
          </a:p>
          <a:p>
            <a:pPr lvl="1"/>
            <a:r>
              <a:rPr lang="en-US" dirty="0" smtClean="0"/>
              <a:t>A</a:t>
            </a:r>
            <a:r>
              <a:rPr lang="en-US" dirty="0" smtClean="0"/>
              <a:t> set of objects: Players within each “Position”</a:t>
            </a:r>
          </a:p>
          <a:p>
            <a:pPr lvl="1"/>
            <a:r>
              <a:rPr lang="en-US" dirty="0" smtClean="0"/>
              <a:t>Group/Cluster: What we want</a:t>
            </a:r>
          </a:p>
          <a:p>
            <a:pPr lvl="1"/>
            <a:r>
              <a:rPr lang="en-US" dirty="0" smtClean="0"/>
              <a:t>“Similar”: </a:t>
            </a:r>
          </a:p>
          <a:p>
            <a:pPr lvl="2"/>
            <a:r>
              <a:rPr lang="en-US" dirty="0" smtClean="0"/>
              <a:t>Intuitively: Shoots similarly Over Each of the 3 Ranges</a:t>
            </a:r>
          </a:p>
          <a:p>
            <a:pPr lvl="2"/>
            <a:r>
              <a:rPr lang="en-US" dirty="0" smtClean="0"/>
              <a:t>Mathematically: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221342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uclid_eqn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76" t="-152675" r="-116912" b="-279155"/>
          <a:stretch/>
        </p:blipFill>
        <p:spPr>
          <a:xfrm>
            <a:off x="-510941" y="335784"/>
            <a:ext cx="11050901" cy="59305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15950" y="3087429"/>
            <a:ext cx="7407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/>
              <a:buChar char="•"/>
            </a:pPr>
            <a:r>
              <a:rPr lang="en-US" dirty="0" smtClean="0"/>
              <a:t>x</a:t>
            </a:r>
            <a:r>
              <a:rPr lang="zh-CN" altLang="zh-CN" dirty="0" smtClean="0"/>
              <a:t>,</a:t>
            </a:r>
            <a:r>
              <a:rPr lang="en-US" altLang="zh-CN" dirty="0" smtClean="0"/>
              <a:t>y: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 Pair of Data Points (Players)</a:t>
            </a:r>
          </a:p>
          <a:p>
            <a:pPr marL="1200150" lvl="2" indent="-285750">
              <a:buFont typeface="Arial"/>
              <a:buChar char="•"/>
            </a:pPr>
            <a:r>
              <a:rPr lang="en-US" altLang="zh-CN" dirty="0" smtClean="0"/>
              <a:t>xi, </a:t>
            </a:r>
            <a:r>
              <a:rPr lang="en-US" altLang="zh-CN" dirty="0" err="1" smtClean="0"/>
              <a:t>yi</a:t>
            </a:r>
            <a:r>
              <a:rPr lang="en-US" altLang="zh-CN" dirty="0" smtClean="0"/>
              <a:t>: Features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Features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zh-CN" altLang="zh-CN" dirty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Percentages</a:t>
            </a:r>
            <a:r>
              <a:rPr lang="zh-CN" altLang="en-US" dirty="0" smtClean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Shot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Euclidean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Distance: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 smtClean="0"/>
              <a:t>Measures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“closeness”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</a:p>
          <a:p>
            <a:pPr marL="1657350" lvl="3" indent="-285750">
              <a:buFont typeface="Arial"/>
              <a:buChar char="•"/>
            </a:pP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3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Xudong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Brandon</a:t>
            </a:r>
          </a:p>
          <a:p>
            <a:r>
              <a:rPr lang="en-US" dirty="0" smtClean="0"/>
              <a:t>Davidson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College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‘2017</a:t>
            </a:r>
          </a:p>
          <a:p>
            <a:r>
              <a:rPr lang="en-US" dirty="0" smtClean="0"/>
              <a:t>Math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Major,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Minor</a:t>
            </a:r>
            <a:endParaRPr lang="en-US" dirty="0" smtClean="0"/>
          </a:p>
          <a:p>
            <a:r>
              <a:rPr lang="en-US" dirty="0" smtClean="0"/>
              <a:t>Basketball</a:t>
            </a:r>
          </a:p>
          <a:p>
            <a:r>
              <a:rPr lang="en-US" dirty="0" smtClean="0"/>
              <a:t>Charlotte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Hornets</a:t>
            </a:r>
          </a:p>
          <a:p>
            <a:r>
              <a:rPr lang="en-US" dirty="0" smtClean="0"/>
              <a:t>Sports </a:t>
            </a:r>
            <a:r>
              <a:rPr lang="en-US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dirty="0" smtClean="0"/>
              <a:t>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8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Python’s Scikit Library: </a:t>
            </a:r>
            <a:r>
              <a:rPr lang="en-US" dirty="0" err="1" smtClean="0"/>
              <a:t>sklearn.Cluster.Kmeans</a:t>
            </a:r>
            <a:endParaRPr lang="en-US" dirty="0" smtClean="0"/>
          </a:p>
          <a:p>
            <a:r>
              <a:rPr lang="en-US" dirty="0" smtClean="0"/>
              <a:t>K = 8 for each </a:t>
            </a:r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My</a:t>
            </a:r>
            <a:r>
              <a:rPr lang="en-US" dirty="0" smtClean="0"/>
              <a:t> Arbitrary Choice</a:t>
            </a:r>
            <a:endParaRPr lang="en-US" dirty="0" smtClean="0"/>
          </a:p>
          <a:p>
            <a:r>
              <a:rPr lang="en-US" dirty="0" smtClean="0"/>
              <a:t>Got</a:t>
            </a:r>
            <a:r>
              <a:rPr lang="zh-CN" altLang="en-US" dirty="0" smtClean="0"/>
              <a:t> </a:t>
            </a:r>
            <a:r>
              <a:rPr lang="zh-CN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Clusters/Groups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“Position”</a:t>
            </a:r>
          </a:p>
          <a:p>
            <a:pPr lvl="1"/>
            <a:r>
              <a:rPr lang="en-US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</a:p>
          <a:p>
            <a:pPr lvl="1"/>
            <a:r>
              <a:rPr lang="en-US" dirty="0" smtClean="0"/>
              <a:t>Manual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0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pic>
        <p:nvPicPr>
          <p:cNvPr id="5" name="Content Placeholder 4" descr="PG Cluste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267" b="-2363"/>
          <a:stretch/>
        </p:blipFill>
        <p:spPr>
          <a:xfrm>
            <a:off x="554735" y="277386"/>
            <a:ext cx="8170165" cy="6306877"/>
          </a:xfrm>
        </p:spPr>
      </p:pic>
    </p:spTree>
    <p:extLst>
      <p:ext uri="{BB962C8B-B14F-4D97-AF65-F5344CB8AC3E}">
        <p14:creationId xmlns:p14="http://schemas.microsoft.com/office/powerpoint/2010/main" val="369525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Guard: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(1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Cluster)</a:t>
            </a:r>
          </a:p>
          <a:p>
            <a:r>
              <a:rPr lang="en-US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Guard: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(1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Cluster)</a:t>
            </a:r>
          </a:p>
          <a:p>
            <a:r>
              <a:rPr lang="en-US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Forward: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r>
              <a:rPr lang="en-US" dirty="0" smtClean="0"/>
              <a:t>Power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Forward: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r>
              <a:rPr lang="en-US" dirty="0" smtClean="0"/>
              <a:t>Center</a:t>
            </a:r>
            <a:r>
              <a:rPr lang="zh-CN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384623"/>
              </p:ext>
            </p:extLst>
          </p:nvPr>
        </p:nvGraphicFramePr>
        <p:xfrm>
          <a:off x="0" y="1239382"/>
          <a:ext cx="8992543" cy="548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779589"/>
                <a:gridCol w="861299"/>
                <a:gridCol w="686119"/>
                <a:gridCol w="890495"/>
                <a:gridCol w="817504"/>
                <a:gridCol w="1941572"/>
                <a:gridCol w="1999965"/>
              </a:tblGrid>
              <a:tr h="701943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</a:t>
                      </a:r>
                      <a:r>
                        <a:rPr lang="en-US" dirty="0" smtClean="0"/>
                        <a:t>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altLang="zh-CN" dirty="0" smtClean="0"/>
                        <a:t>-Star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0.2170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0.5779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Mid-Range, &gt;55%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 Paul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0.5279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Attacking, Paint (less) descending order, occasional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Tony Parker, Russell Westbrook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0.3853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0.4627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0.1520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Balanced inside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John Wall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0.4319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0.3120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0.2561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Balanced throughout! </a:t>
                      </a:r>
                      <a:r>
                        <a:rPr lang="en-US" sz="14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— All-Star </a:t>
                      </a:r>
                      <a:r>
                        <a:rPr lang="en-US" sz="1400" b="1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Caliber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Curry, Lowry, Lillard, Irving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0.4453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0.3570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Mid-Range &gt;40%, </a:t>
                      </a:r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3</a:t>
                      </a:r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Pointer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Brian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Roberts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0.7110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Attacking, Paint (more) descending order, barely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Shaun Livingston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0.6640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0.0576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 (more) or 3, Barely Mid-Range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Tony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Wroten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Mid-Range--</a:t>
                      </a:r>
                      <a:r>
                        <a:rPr lang="en-US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Outlier, small sample size of shots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Seth Curry</a:t>
                      </a:r>
                    </a:p>
                  </a:txBody>
                  <a:tcPr marL="12700" marR="12700" marT="12700" marB="0" anchor="b"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Closest Cluster: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2,then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6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0.1659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0.1497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312"/>
            <a:ext cx="8913813" cy="914400"/>
          </a:xfrm>
        </p:spPr>
        <p:txBody>
          <a:bodyPr/>
          <a:lstStyle/>
          <a:p>
            <a:r>
              <a:rPr lang="en-US" dirty="0" smtClean="0"/>
              <a:t>Point</a:t>
            </a:r>
            <a:r>
              <a:rPr lang="en-US" dirty="0" smtClean="0"/>
              <a:t> Guard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1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9156843"/>
              </p:ext>
            </p:extLst>
          </p:nvPr>
        </p:nvGraphicFramePr>
        <p:xfrm>
          <a:off x="0" y="244538"/>
          <a:ext cx="9144000" cy="6613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201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06312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Shooting</a:t>
            </a:r>
            <a:r>
              <a:rPr lang="en-US" dirty="0" smtClean="0"/>
              <a:t> Guard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740189"/>
              </p:ext>
            </p:extLst>
          </p:nvPr>
        </p:nvGraphicFramePr>
        <p:xfrm>
          <a:off x="0" y="1193485"/>
          <a:ext cx="9143999" cy="5661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112"/>
                <a:gridCol w="792719"/>
                <a:gridCol w="875805"/>
                <a:gridCol w="697675"/>
                <a:gridCol w="905493"/>
                <a:gridCol w="831273"/>
                <a:gridCol w="1974273"/>
                <a:gridCol w="2033649"/>
              </a:tblGrid>
              <a:tr h="774103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</a:t>
                      </a:r>
                      <a:r>
                        <a:rPr lang="en-US" dirty="0" smtClean="0"/>
                        <a:t>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altLang="zh-CN" dirty="0" smtClean="0"/>
                        <a:t>-Star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0.5030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0.3750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Jump shooter (Mid-Range and 3, Balanced, 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Barely Paint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J.R Smith, Kyle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0.5801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Attacking, In the paint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Andrew Wiggins, Victor Oladipo</a:t>
                      </a:r>
                    </a:p>
                  </a:txBody>
                  <a:tcPr marL="12700" marR="12700" marT="12700" marB="0" anchor="b"/>
                </a:tc>
              </a:tr>
              <a:tr h="619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0.4544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0.4555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0.0901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Balanced inside 3 (Barely </a:t>
                      </a:r>
                      <a:r>
                        <a:rPr lang="en-US" sz="16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3) </a:t>
                      </a:r>
                      <a:r>
                        <a:rPr lang="en-US" sz="16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-- All-Star Caliber</a:t>
                      </a:r>
                      <a:endParaRPr lang="en-US" sz="16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Wade, </a:t>
                      </a:r>
                      <a:r>
                        <a:rPr lang="en-US" sz="1600" b="0" i="0" u="none" strike="noStrike" dirty="0" err="1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DeRozan</a:t>
                      </a:r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, Butler</a:t>
                      </a: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Outlier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Small Sample/Shot Size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Jamaal Franklin</a:t>
                      </a: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0.3637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0.3979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0.2384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Balanced, </a:t>
                      </a:r>
                      <a:r>
                        <a:rPr lang="en-US" sz="16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--All-Star Caliber</a:t>
                      </a:r>
                      <a:endParaRPr lang="en-US" sz="16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James Harden, Klay Thompson</a:t>
                      </a: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0.5332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Mid-Range (=50%)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Jamal Crawford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Danny Green, Beal</a:t>
                      </a: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0.9341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Tony-Allen Special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Tony Allen,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Malcom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Lee</a:t>
                      </a: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Closest Cluster: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 then 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48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0.1709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0.1251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0.1240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87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76047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1152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06312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Forward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846494"/>
              </p:ext>
            </p:extLst>
          </p:nvPr>
        </p:nvGraphicFramePr>
        <p:xfrm>
          <a:off x="0" y="1285279"/>
          <a:ext cx="9143999" cy="5270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112"/>
                <a:gridCol w="792719"/>
                <a:gridCol w="875805"/>
                <a:gridCol w="697675"/>
                <a:gridCol w="905493"/>
                <a:gridCol w="831273"/>
                <a:gridCol w="1974273"/>
                <a:gridCol w="2033649"/>
              </a:tblGrid>
              <a:tr h="876705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</a:t>
                      </a:r>
                      <a:r>
                        <a:rPr lang="en-US" dirty="0" smtClean="0"/>
                        <a:t>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altLang="zh-CN" dirty="0" smtClean="0"/>
                        <a:t>-Star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0.5287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Mid-Range &gt;42%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Paul George, Nicolas Batum</a:t>
                      </a:r>
                    </a:p>
                  </a:txBody>
                  <a:tcPr marL="12700" marR="12700" marT="12700" marB="0" anchor="b"/>
                </a:tc>
              </a:tr>
              <a:tr h="548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0.8127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Primarily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Landry Fields, Omri Casspi</a:t>
                      </a:r>
                    </a:p>
                  </a:txBody>
                  <a:tcPr marL="12700" marR="12700" marT="12700" marB="0" anchor="b"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0.5464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0.3271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Most in the paint, then Mid-Range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LeBron James, MKG, Jabari Parker</a:t>
                      </a:r>
                    </a:p>
                  </a:txBody>
                  <a:tcPr marL="12700" marR="12700" marT="12700" marB="0" anchor="b"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0.3101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0.3049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0.3849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Balanced Jump Shooter (12~)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 Covington, Chris Copeland</a:t>
                      </a:r>
                    </a:p>
                  </a:txBody>
                  <a:tcPr marL="12700" marR="12700" marT="12700" marB="0" anchor="b"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0.3930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Outside Shooter (12~) Barely Paint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Mike Miller, Steve Novak, James Jones</a:t>
                      </a:r>
                    </a:p>
                  </a:txBody>
                  <a:tcPr marL="12700" marR="12700" marT="12700" marB="0" anchor="b"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0.4376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0.4579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0.1045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Balanced inside 3, </a:t>
                      </a:r>
                      <a:r>
                        <a:rPr lang="en-US" sz="16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Occasionally </a:t>
                      </a:r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 </a:t>
                      </a:r>
                      <a:r>
                        <a:rPr lang="en-US" sz="16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-- All-Star Caliber</a:t>
                      </a:r>
                      <a:endParaRPr lang="en-US" sz="16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Kevin Durant, </a:t>
                      </a:r>
                      <a:r>
                        <a:rPr lang="en-US" sz="16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Carmelo </a:t>
                      </a:r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Anthony, </a:t>
                      </a:r>
                      <a:r>
                        <a:rPr lang="en-US" sz="16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Kawhi </a:t>
                      </a:r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Leonard</a:t>
                      </a:r>
                    </a:p>
                  </a:txBody>
                  <a:tcPr marL="12700" marR="12700" marT="12700" marB="0" anchor="b"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Closest Cluster: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507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0.1844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0.1248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0.1147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66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129501"/>
              </p:ext>
            </p:extLst>
          </p:nvPr>
        </p:nvGraphicFramePr>
        <p:xfrm>
          <a:off x="0" y="160591"/>
          <a:ext cx="9144000" cy="6482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212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</a:t>
            </a:r>
            <a:r>
              <a:rPr lang="en-US" dirty="0" smtClean="0"/>
              <a:t> vs SG vs SF by the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985239"/>
              </p:ext>
            </p:extLst>
          </p:nvPr>
        </p:nvGraphicFramePr>
        <p:xfrm>
          <a:off x="1300456" y="2186785"/>
          <a:ext cx="6597215" cy="300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443"/>
                <a:gridCol w="1319443"/>
                <a:gridCol w="1319443"/>
                <a:gridCol w="1319443"/>
                <a:gridCol w="1319443"/>
              </a:tblGrid>
              <a:tr h="45287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0-12 %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12-24 %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&gt;24 %</a:t>
                      </a:r>
                    </a:p>
                  </a:txBody>
                  <a:tcPr marL="12700" marR="12700" marT="12700" marB="0" anchor="b"/>
                </a:tc>
              </a:tr>
              <a:tr h="4238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0.4281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0.3922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0.1797</a:t>
                      </a:r>
                    </a:p>
                  </a:txBody>
                  <a:tcPr marL="12700" marR="12700" marT="12700" marB="0" anchor="b"/>
                </a:tc>
              </a:tr>
              <a:tr h="4238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0.1023</a:t>
                      </a:r>
                    </a:p>
                  </a:txBody>
                  <a:tcPr marL="12700" marR="12700" marT="12700" marB="0" anchor="b"/>
                </a:tc>
              </a:tr>
              <a:tr h="4238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0.3897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0.4186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0.1918</a:t>
                      </a:r>
                    </a:p>
                  </a:txBody>
                  <a:tcPr marL="12700" marR="12700" marT="12700" marB="0" anchor="b"/>
                </a:tc>
              </a:tr>
              <a:tr h="4238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0.1240</a:t>
                      </a:r>
                    </a:p>
                  </a:txBody>
                  <a:tcPr marL="12700" marR="12700" marT="12700" marB="0" anchor="b"/>
                </a:tc>
              </a:tr>
              <a:tr h="4238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SF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0.4008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0.4254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0.1738</a:t>
                      </a:r>
                    </a:p>
                  </a:txBody>
                  <a:tcPr marL="12700" marR="12700" marT="12700" marB="0" anchor="b"/>
                </a:tc>
              </a:tr>
              <a:tr h="4238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0.1147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36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307" y="2233686"/>
            <a:ext cx="7936593" cy="4032643"/>
          </a:xfrm>
        </p:spPr>
        <p:txBody>
          <a:bodyPr>
            <a:normAutofit/>
          </a:bodyPr>
          <a:lstStyle/>
          <a:p>
            <a:r>
              <a:rPr lang="en-US" dirty="0" smtClean="0"/>
              <a:t>Myth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“Position”</a:t>
            </a:r>
          </a:p>
          <a:p>
            <a:pPr lvl="1"/>
            <a:r>
              <a:rPr lang="en-US" dirty="0" smtClean="0"/>
              <a:t>Height</a:t>
            </a:r>
            <a:r>
              <a:rPr lang="zh-CN" altLang="en-US" dirty="0" smtClean="0"/>
              <a:t>/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</a:t>
            </a:r>
          </a:p>
          <a:p>
            <a:pPr lvl="1"/>
            <a:r>
              <a:rPr lang="en-US" altLang="zh-CN" dirty="0" smtClean="0"/>
              <a:t>PG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SG: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Iverson</a:t>
            </a:r>
          </a:p>
          <a:p>
            <a:pPr lvl="1"/>
            <a:r>
              <a:rPr lang="en-US" altLang="zh-CN" dirty="0" smtClean="0"/>
              <a:t>SG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SF?</a:t>
            </a:r>
          </a:p>
          <a:p>
            <a:pPr lvl="1"/>
            <a:r>
              <a:rPr lang="en-US" altLang="zh-CN" dirty="0" smtClean="0"/>
              <a:t>PF: Draymond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David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Lee</a:t>
            </a:r>
          </a:p>
          <a:p>
            <a:pPr lvl="1"/>
            <a:r>
              <a:rPr lang="en-US" altLang="zh-CN" dirty="0" smtClean="0"/>
              <a:t>NBA Going Small</a:t>
            </a:r>
          </a:p>
          <a:p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Basketball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Positioning</a:t>
            </a:r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5-position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categorization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NBA,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especially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shooting.</a:t>
            </a:r>
          </a:p>
        </p:txBody>
      </p:sp>
    </p:spTree>
    <p:extLst>
      <p:ext uri="{BB962C8B-B14F-4D97-AF65-F5344CB8AC3E}">
        <p14:creationId xmlns:p14="http://schemas.microsoft.com/office/powerpoint/2010/main" val="247017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</a:t>
            </a:r>
            <a:r>
              <a:rPr lang="en-US" dirty="0" smtClean="0"/>
              <a:t> vs SG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74609"/>
              </p:ext>
            </p:extLst>
          </p:nvPr>
        </p:nvGraphicFramePr>
        <p:xfrm>
          <a:off x="1261229" y="3285204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PG-0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0.2170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Paul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SG</a:t>
                      </a:r>
                      <a:r>
                        <a:rPr lang="en-US" altLang="zh-CN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Crawford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8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7610476" cy="3863091"/>
          </a:xfrm>
        </p:spPr>
        <p:txBody>
          <a:bodyPr/>
          <a:lstStyle/>
          <a:p>
            <a:r>
              <a:rPr lang="en-US" altLang="zh-CN" dirty="0" smtClean="0"/>
              <a:t>Mid</a:t>
            </a:r>
            <a:r>
              <a:rPr lang="zh-CN" altLang="zh-CN" dirty="0" smtClean="0"/>
              <a:t>-</a:t>
            </a:r>
            <a:r>
              <a:rPr lang="en-US" altLang="zh-CN" dirty="0" smtClean="0"/>
              <a:t>Range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Attacking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8083"/>
              </p:ext>
            </p:extLst>
          </p:nvPr>
        </p:nvGraphicFramePr>
        <p:xfrm>
          <a:off x="1047209" y="2460201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PG-0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0.2170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Paul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George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Batum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48052"/>
              </p:ext>
            </p:extLst>
          </p:nvPr>
        </p:nvGraphicFramePr>
        <p:xfrm>
          <a:off x="1047209" y="4699920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PG-1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Westbrook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Parker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LeBron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20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7610476" cy="3863091"/>
          </a:xfrm>
        </p:spPr>
        <p:txBody>
          <a:bodyPr/>
          <a:lstStyle/>
          <a:p>
            <a:r>
              <a:rPr lang="en-US" altLang="zh-CN" dirty="0" smtClean="0"/>
              <a:t>Mid</a:t>
            </a:r>
            <a:r>
              <a:rPr lang="zh-CN" altLang="zh-CN" dirty="0" smtClean="0"/>
              <a:t>-</a:t>
            </a:r>
            <a:r>
              <a:rPr lang="en-US" altLang="zh-CN" dirty="0" smtClean="0"/>
              <a:t>Range, Pull-up, Shooter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Jump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Spot-up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586413"/>
              </p:ext>
            </p:extLst>
          </p:nvPr>
        </p:nvGraphicFramePr>
        <p:xfrm>
          <a:off x="1047209" y="2460201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SG-5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Crawford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Beal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George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Batum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89694"/>
              </p:ext>
            </p:extLst>
          </p:nvPr>
        </p:nvGraphicFramePr>
        <p:xfrm>
          <a:off x="1047209" y="4699920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SG-0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r>
                        <a:rPr lang="en-US" altLang="zh-CN" dirty="0" smtClean="0"/>
                        <a:t>.R.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Smith,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Korver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Mike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Miller,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Novak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19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93615"/>
              </p:ext>
            </p:extLst>
          </p:nvPr>
        </p:nvGraphicFramePr>
        <p:xfrm>
          <a:off x="1047209" y="4699920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SG-2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0.4544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0.4555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0.0901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Wade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DeRozan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0.4376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0.4579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0.1045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Anthony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Durant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SF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7610476" cy="3863091"/>
          </a:xfrm>
        </p:spPr>
        <p:txBody>
          <a:bodyPr/>
          <a:lstStyle/>
          <a:p>
            <a:r>
              <a:rPr lang="en-US" altLang="zh-CN" dirty="0" smtClean="0"/>
              <a:t>Attacking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Pull-up</a:t>
            </a:r>
            <a:r>
              <a:rPr lang="zh-CN" altLang="en-US" dirty="0" smtClean="0"/>
              <a:t>,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Maker</a:t>
            </a:r>
            <a:r>
              <a:rPr lang="zh-CN" altLang="en-US" dirty="0"/>
              <a:t> </a:t>
            </a:r>
            <a:r>
              <a:rPr lang="zh-CN" altLang="en-US" dirty="0" smtClean="0"/>
              <a:t>**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Caliber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05738"/>
              </p:ext>
            </p:extLst>
          </p:nvPr>
        </p:nvGraphicFramePr>
        <p:xfrm>
          <a:off x="1047209" y="2460201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SG-1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Wiggins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Oladipo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LeBron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1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06312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Power</a:t>
            </a:r>
            <a:r>
              <a:rPr lang="en-US" dirty="0" smtClean="0"/>
              <a:t> Forward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390225"/>
              </p:ext>
            </p:extLst>
          </p:nvPr>
        </p:nvGraphicFramePr>
        <p:xfrm>
          <a:off x="0" y="1285279"/>
          <a:ext cx="8992543" cy="5529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779589"/>
                <a:gridCol w="861299"/>
                <a:gridCol w="686119"/>
                <a:gridCol w="890495"/>
                <a:gridCol w="817504"/>
                <a:gridCol w="1941572"/>
                <a:gridCol w="1999965"/>
              </a:tblGrid>
              <a:tr h="773384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</a:t>
                      </a:r>
                      <a:r>
                        <a:rPr lang="en-US" dirty="0" smtClean="0"/>
                        <a:t>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altLang="zh-CN" dirty="0" smtClean="0"/>
                        <a:t>-Star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0.6638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0.2843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0.0519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Paint (&gt;60%) Barely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Paul </a:t>
                      </a:r>
                      <a:r>
                        <a:rPr lang="en-US" sz="16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Millsap, </a:t>
                      </a:r>
                      <a:r>
                        <a:rPr lang="en-US" sz="16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Zach Randolph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0.5764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Mid-Range (&gt;50%)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Darrell Arthur, Marcus Morris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0.8750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 Monster (&gt;75%)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Tristan Thompson, Greg Monroe, Ed Davis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0.5154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0.3051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0.1796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Paint-Jump Shot Balanced, </a:t>
                      </a:r>
                      <a:r>
                        <a:rPr lang="en-US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Versatile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Draymond Green, Kevin Love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0.4473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0.5196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Balanced Inside 3 (Mid-Range=50%), Barely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LaMarcus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Aldridge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Ibaka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0.3896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0.2659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 Point Shooter + Mid-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Stretch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Ryan Anderson, Matt Bonner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0.5693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0.4111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 + Mid-Range, Barely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Skilled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Scorer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lake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Griffin,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Pau Gasol, AD</a:t>
                      </a:r>
                    </a:p>
                  </a:txBody>
                  <a:tcPr marL="12700" marR="12700" marT="12700" marB="0" anchor="b"/>
                </a:tc>
              </a:tr>
              <a:tr h="48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Closest Cluster: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48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66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406404"/>
              </p:ext>
            </p:extLst>
          </p:nvPr>
        </p:nvGraphicFramePr>
        <p:xfrm>
          <a:off x="0" y="189790"/>
          <a:ext cx="9144000" cy="646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071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</a:t>
            </a:r>
            <a:r>
              <a:rPr lang="en-US" dirty="0" smtClean="0"/>
              <a:t> vs PF by the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r>
              <a:rPr lang="zh-CN" altLang="en-US" dirty="0"/>
              <a:t>,</a:t>
            </a:r>
            <a:r>
              <a:rPr lang="en-US" altLang="zh-CN" dirty="0" smtClean="0"/>
              <a:t>Attacking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Wing/Big–All-Star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Caliber?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714204"/>
              </p:ext>
            </p:extLst>
          </p:nvPr>
        </p:nvGraphicFramePr>
        <p:xfrm>
          <a:off x="924805" y="3117181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77517"/>
                <a:gridCol w="1097627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LeBron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PF</a:t>
                      </a:r>
                      <a:r>
                        <a:rPr lang="en-US" altLang="zh-CN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Love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5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06312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Center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354619"/>
              </p:ext>
            </p:extLst>
          </p:nvPr>
        </p:nvGraphicFramePr>
        <p:xfrm>
          <a:off x="-1" y="1131078"/>
          <a:ext cx="8992544" cy="567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1"/>
                <a:gridCol w="779589"/>
                <a:gridCol w="861299"/>
                <a:gridCol w="686119"/>
                <a:gridCol w="890495"/>
                <a:gridCol w="817504"/>
                <a:gridCol w="1941572"/>
                <a:gridCol w="1999965"/>
              </a:tblGrid>
              <a:tr h="795936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</a:t>
                      </a:r>
                      <a:r>
                        <a:rPr lang="en-US" dirty="0" smtClean="0"/>
                        <a:t>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altLang="zh-CN" dirty="0" smtClean="0"/>
                        <a:t>-Star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4886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0.5071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0.4728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Balanced inside </a:t>
                      </a:r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 Horford</a:t>
                      </a:r>
                    </a:p>
                  </a:txBody>
                  <a:tcPr marL="12700" marR="12700" marT="12700" marB="0" anchor="b"/>
                </a:tc>
              </a:tr>
              <a:tr h="568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0.8707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Primarily Paint (Paint/Mid-Range &gt; 8/2), Barely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Hassan Whiteside, Joakim Noah</a:t>
                      </a:r>
                    </a:p>
                  </a:txBody>
                  <a:tcPr marL="12700" marR="12700" marT="12700" marB="0" anchor="b"/>
                </a:tc>
              </a:tr>
              <a:tr h="568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0.7311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0.2610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0.0080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Paint/Mid-Range &gt; 3/1, Barely 3, </a:t>
                      </a:r>
                      <a:r>
                        <a:rPr lang="en-US" sz="14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--All-Star Caliber</a:t>
                      </a:r>
                      <a:endParaRPr lang="en-US" sz="1400" b="0" i="0" u="none" strike="noStrike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Cousins, Al Jefferson</a:t>
                      </a:r>
                    </a:p>
                  </a:txBody>
                  <a:tcPr marL="12700" marR="12700" marT="12700" marB="0" anchor="b"/>
                </a:tc>
              </a:tr>
              <a:tr h="4886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0.9847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 Monster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Dwight, Jordan, Perkins</a:t>
                      </a:r>
                    </a:p>
                  </a:txBody>
                  <a:tcPr marL="12700" marR="12700" marT="12700" marB="0" anchor="b"/>
                </a:tc>
              </a:tr>
              <a:tr h="4886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0.6302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0.3574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Paint/Mid-Range 2/1~3/2, Barely 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 Gasol, Cody Zeller</a:t>
                      </a:r>
                    </a:p>
                  </a:txBody>
                  <a:tcPr marL="12700" marR="12700" marT="12700" marB="0" anchor="b"/>
                </a:tc>
              </a:tr>
              <a:tr h="4886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0.5815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Mid-Range </a:t>
                      </a:r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Master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 Bosh</a:t>
                      </a:r>
                    </a:p>
                  </a:txBody>
                  <a:tcPr marL="12700" marR="12700" marT="12700" marB="0" anchor="b"/>
                </a:tc>
              </a:tr>
              <a:tr h="4886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0.3559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0.1966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Jump Shooting (3) 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Kelly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Olynyk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727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0.7929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Closest Cluster: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886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66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600036"/>
              </p:ext>
            </p:extLst>
          </p:nvPr>
        </p:nvGraphicFramePr>
        <p:xfrm>
          <a:off x="0" y="291985"/>
          <a:ext cx="9144000" cy="6350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610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</a:t>
            </a:r>
            <a:r>
              <a:rPr lang="en-US" dirty="0" smtClean="0"/>
              <a:t> vs C by the Numbers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41755"/>
              </p:ext>
            </p:extLst>
          </p:nvPr>
        </p:nvGraphicFramePr>
        <p:xfrm>
          <a:off x="1114425" y="2595563"/>
          <a:ext cx="7610475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095"/>
                <a:gridCol w="1522095"/>
                <a:gridCol w="1522095"/>
                <a:gridCol w="1522095"/>
                <a:gridCol w="152209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0-12 %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12-24 %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&gt;24 %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0.6132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0.3106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0.0762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0.7929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0.1945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0.0125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StdDev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0.0362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5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</a:t>
            </a:r>
            <a:r>
              <a:rPr lang="en-US" dirty="0" smtClean="0"/>
              <a:t> Done By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&lt;Redefining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NBA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Positions</a:t>
            </a:r>
            <a:r>
              <a:rPr lang="en-US" altLang="zh-CN" dirty="0" smtClean="0">
                <a:hlinkClick r:id="rId2"/>
              </a:rPr>
              <a:t>&gt;</a:t>
            </a:r>
            <a:r>
              <a:rPr lang="en-US" altLang="zh-CN" dirty="0" smtClean="0">
                <a:hlinkClick r:id="rId2"/>
              </a:rPr>
              <a:t> @MIT Sloan Conference</a:t>
            </a:r>
            <a:endParaRPr lang="en-US" altLang="zh-CN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Muthu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Alagappan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://flowingdata.com/2012/03/21/redefining-nba-basketball-positions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“But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certain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height,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NBA.”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9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90686"/>
              </p:ext>
            </p:extLst>
          </p:nvPr>
        </p:nvGraphicFramePr>
        <p:xfrm>
          <a:off x="1047209" y="4699920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PF-4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Aldridge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Ibaka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altLang="zh-CN" dirty="0" smtClean="0"/>
                        <a:t>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Horford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vs C 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7610476" cy="3863091"/>
          </a:xfrm>
        </p:spPr>
        <p:txBody>
          <a:bodyPr/>
          <a:lstStyle/>
          <a:p>
            <a:r>
              <a:rPr lang="en-US" altLang="zh-CN" dirty="0" smtClean="0"/>
              <a:t>Paint Monster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Mid-Range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Guy--All-Star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Caliber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60446"/>
              </p:ext>
            </p:extLst>
          </p:nvPr>
        </p:nvGraphicFramePr>
        <p:xfrm>
          <a:off x="1047209" y="2460201"/>
          <a:ext cx="7463670" cy="18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93"/>
                <a:gridCol w="1094871"/>
                <a:gridCol w="1080273"/>
                <a:gridCol w="919692"/>
                <a:gridCol w="978085"/>
                <a:gridCol w="2287056"/>
              </a:tblGrid>
              <a:tr h="86547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0-12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&gt;24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PF-2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Tristan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Thompson</a:t>
                      </a:r>
                      <a:endParaRPr lang="en-US" dirty="0"/>
                    </a:p>
                  </a:txBody>
                  <a:tcPr/>
                </a:tc>
              </a:tr>
              <a:tr h="50142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C-</a:t>
                      </a:r>
                      <a:r>
                        <a:rPr lang="zh-CN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Hassan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Whiteside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0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dirty="0" smtClean="0"/>
              <a:t> 3 Scorers of All Teams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98366"/>
              </p:ext>
            </p:extLst>
          </p:nvPr>
        </p:nvGraphicFramePr>
        <p:xfrm>
          <a:off x="437949" y="2038256"/>
          <a:ext cx="8475864" cy="445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445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197209"/>
              </p:ext>
            </p:extLst>
          </p:nvPr>
        </p:nvGraphicFramePr>
        <p:xfrm>
          <a:off x="0" y="177944"/>
          <a:ext cx="8724900" cy="647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700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dirty="0" smtClean="0"/>
              <a:t> 7 Scoring Clusters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289504"/>
              </p:ext>
            </p:extLst>
          </p:nvPr>
        </p:nvGraphicFramePr>
        <p:xfrm>
          <a:off x="1114425" y="2595563"/>
          <a:ext cx="7610476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26"/>
                <a:gridCol w="978085"/>
                <a:gridCol w="2832067"/>
                <a:gridCol w="27979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PG</a:t>
                      </a:r>
                      <a:r>
                        <a:rPr lang="en-US" altLang="zh-CN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Attacking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Point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Guard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Russell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Westbrook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PG</a:t>
                      </a:r>
                      <a:r>
                        <a:rPr lang="en-US" altLang="zh-CN" dirty="0" smtClean="0"/>
                        <a:t>-3</a:t>
                      </a:r>
                      <a:r>
                        <a:rPr lang="zh-CN" alt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Balanced</a:t>
                      </a:r>
                      <a:r>
                        <a:rPr lang="en-US" altLang="zh-CN" dirty="0" smtClean="0"/>
                        <a:t>-Through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Curry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Lillard,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Lowry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</a:t>
                      </a:r>
                      <a:r>
                        <a:rPr lang="en-US" altLang="zh-CN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</a:t>
                      </a:r>
                      <a:r>
                        <a:rPr lang="en-US" altLang="zh-CN" dirty="0" smtClean="0"/>
                        <a:t>-Range,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Pull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Up/Shooter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Jamal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Crawford,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Bradley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Attacking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LeBron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James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</a:t>
                      </a:r>
                      <a:r>
                        <a:rPr lang="en-US" altLang="zh-CN" dirty="0" smtClean="0"/>
                        <a:t>-2</a:t>
                      </a:r>
                      <a:r>
                        <a:rPr lang="zh-CN" alt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</a:t>
                      </a:r>
                      <a:r>
                        <a:rPr lang="en-US" altLang="zh-CN" dirty="0" smtClean="0"/>
                        <a:t>-Range,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Wade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DeRozan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SF</a:t>
                      </a:r>
                      <a:r>
                        <a:rPr lang="en-US" altLang="zh-CN" dirty="0" smtClean="0"/>
                        <a:t>-5</a:t>
                      </a:r>
                      <a:r>
                        <a:rPr lang="zh-CN" alt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r>
                        <a:rPr lang="en-US" dirty="0" smtClean="0"/>
                        <a:t> Maker SF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Anthony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Durant,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Leonard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PF</a:t>
                      </a:r>
                      <a:r>
                        <a:rPr lang="en-US" altLang="zh-CN" dirty="0" smtClean="0"/>
                        <a:t>-0</a:t>
                      </a:r>
                      <a:r>
                        <a:rPr lang="zh-CN" alt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Skilled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Paint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Monster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Zach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Randolph,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Paul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Millsap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71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dirty="0" smtClean="0"/>
              <a:t> Dimensions?</a:t>
            </a:r>
            <a:endParaRPr lang="en-US" dirty="0" smtClean="0"/>
          </a:p>
          <a:p>
            <a:r>
              <a:rPr lang="en-US" dirty="0" smtClean="0"/>
              <a:t>Combination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Winning?</a:t>
            </a:r>
            <a:endParaRPr lang="en-US" dirty="0" smtClean="0"/>
          </a:p>
          <a:p>
            <a:pPr lvl="1"/>
            <a:r>
              <a:rPr lang="en-US" dirty="0" smtClean="0"/>
              <a:t>Metrics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Quantitatively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</a:p>
          <a:p>
            <a:pPr lvl="1"/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Offensive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Efficiency/Winning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%</a:t>
            </a:r>
            <a:r>
              <a:rPr lang="zh-CN" altLang="en-US" dirty="0" smtClean="0"/>
              <a:t>*</a:t>
            </a:r>
            <a:endParaRPr lang="en-US" altLang="zh-CN" dirty="0" smtClean="0"/>
          </a:p>
          <a:p>
            <a:r>
              <a:rPr lang="en-US" dirty="0" smtClean="0"/>
              <a:t>Welcoming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3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hlinkClick r:id="rId2"/>
              </a:rPr>
              <a:t>&lt;Redefining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NBA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Positions&gt;</a:t>
            </a:r>
          </a:p>
          <a:p>
            <a:pPr lvl="1"/>
            <a:r>
              <a:rPr lang="en-US" dirty="0">
                <a:hlinkClick r:id="rId2"/>
              </a:rPr>
              <a:t>Muthu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Alagappan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https://flowingdata.com/2012/03/21/redefining-nba</a:t>
            </a:r>
            <a:r>
              <a:rPr lang="en-US" dirty="0" smtClean="0">
                <a:hlinkClick r:id="rId2"/>
              </a:rPr>
              <a:t>-basketball-positions/</a:t>
            </a:r>
            <a:endParaRPr lang="en-US" dirty="0" smtClean="0"/>
          </a:p>
          <a:p>
            <a:r>
              <a:rPr lang="en-US" altLang="zh-CN" dirty="0"/>
              <a:t>&lt;How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NBA</a:t>
            </a:r>
            <a:r>
              <a:rPr lang="zh-CN" altLang="en-US" dirty="0"/>
              <a:t> </a:t>
            </a:r>
            <a:r>
              <a:rPr lang="en-US" altLang="zh-CN" dirty="0"/>
              <a:t>Shot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Python&gt;</a:t>
            </a:r>
          </a:p>
          <a:p>
            <a:pPr lvl="1"/>
            <a:r>
              <a:rPr lang="en-US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Savvas</a:t>
            </a:r>
            <a:r>
              <a:rPr lang="zh-CN" altLang="en-US" dirty="0"/>
              <a:t> </a:t>
            </a:r>
            <a:r>
              <a:rPr lang="en-US" altLang="zh-CN" dirty="0" err="1" smtClean="0"/>
              <a:t>Tjortjoglou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http://savvastjortjoglou.com/nba-shot-sharts.html?utm_source=Python+Weekly+Newsletter&amp;utm_campaign=5185ff0538-Python_Weekly_Issue_202_July_30_2015&amp;utm_medium=email&amp;utm_term=0_9e26887fc5-5185ff0538-</a:t>
            </a:r>
            <a:r>
              <a:rPr lang="en-US" altLang="zh-CN" dirty="0" smtClean="0">
                <a:hlinkClick r:id="rId3"/>
              </a:rPr>
              <a:t>312727397</a:t>
            </a:r>
            <a:endParaRPr lang="en-US" altLang="zh-CN" dirty="0" smtClean="0"/>
          </a:p>
          <a:p>
            <a:r>
              <a:rPr lang="en-US" altLang="zh-CN" dirty="0" smtClean="0"/>
              <a:t>&lt;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Analysis&gt;</a:t>
            </a:r>
          </a:p>
          <a:p>
            <a:pPr lvl="1"/>
            <a:r>
              <a:rPr lang="en-US" altLang="zh-CN" dirty="0">
                <a:hlinkClick r:id="rId4"/>
              </a:rPr>
              <a:t>https://en.wikipedia.org/wiki/</a:t>
            </a:r>
            <a:r>
              <a:rPr lang="en-US" altLang="zh-CN" dirty="0" smtClean="0">
                <a:hlinkClick r:id="rId4"/>
              </a:rPr>
              <a:t>Cluster_analysis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Data</a:t>
            </a:r>
            <a:r>
              <a:rPr lang="zh-CN" altLang="en-US" dirty="0" smtClean="0">
                <a:hlinkClick r:id="rId5"/>
              </a:rPr>
              <a:t> </a:t>
            </a:r>
            <a:r>
              <a:rPr lang="en-US" altLang="zh-CN" dirty="0" smtClean="0">
                <a:hlinkClick r:id="rId5"/>
              </a:rPr>
              <a:t>Source</a:t>
            </a:r>
            <a:endParaRPr lang="en-US" altLang="zh-CN" dirty="0" smtClean="0">
              <a:hlinkClick r:id="rId5"/>
            </a:endParaRPr>
          </a:p>
          <a:p>
            <a:pPr lvl="1"/>
            <a:r>
              <a:rPr lang="en-US" altLang="zh-CN" dirty="0" smtClean="0">
                <a:hlinkClick r:id="rId5"/>
              </a:rPr>
              <a:t>stats.nba.com/stats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6"/>
              </a:rPr>
              <a:t>www.basketball-reference.com</a:t>
            </a:r>
            <a:endParaRPr lang="en-US" altLang="zh-CN" dirty="0" smtClean="0"/>
          </a:p>
          <a:p>
            <a:pPr marL="349250" lvl="1" indent="0">
              <a:buNone/>
            </a:pP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0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alpha val="87000"/>
              </a:schemeClr>
            </a:gs>
            <a:gs pos="100000">
              <a:srgbClr val="000000">
                <a:alpha val="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Xudong Liang, Brandon</a:t>
            </a:r>
          </a:p>
          <a:p>
            <a:pPr lvl="1"/>
            <a:r>
              <a:rPr lang="en-US" dirty="0" smtClean="0">
                <a:hlinkClick r:id="rId2"/>
              </a:rPr>
              <a:t>brliang@davidson.edu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6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4563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  <a:r>
              <a:rPr lang="en-US" dirty="0" smtClean="0"/>
              <a:t>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16" y="2198847"/>
            <a:ext cx="8009584" cy="4228073"/>
          </a:xfrm>
        </p:spPr>
        <p:txBody>
          <a:bodyPr>
            <a:normAutofit fontScale="92500" lnSpcReduction="10000"/>
          </a:bodyPr>
          <a:lstStyle/>
          <a:p>
            <a:pPr marL="349250"/>
            <a:r>
              <a:rPr lang="en-US" dirty="0" smtClean="0"/>
              <a:t>Goal:</a:t>
            </a:r>
          </a:p>
          <a:p>
            <a:pPr marL="692150" lvl="1"/>
            <a:r>
              <a:rPr lang="en-US" dirty="0" smtClean="0"/>
              <a:t>A more detailed categorization</a:t>
            </a:r>
            <a:r>
              <a:rPr lang="en-US" altLang="zh-CN" dirty="0" smtClean="0"/>
              <a:t>-clustering</a:t>
            </a:r>
            <a:r>
              <a:rPr lang="zh-CN" altLang="en-US" dirty="0" smtClean="0"/>
              <a:t> </a:t>
            </a:r>
            <a:r>
              <a:rPr lang="en-US" dirty="0" smtClean="0"/>
              <a:t>for players</a:t>
            </a:r>
          </a:p>
          <a:p>
            <a:pPr marL="349250"/>
            <a:r>
              <a:rPr lang="en-US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Thoughts:</a:t>
            </a:r>
          </a:p>
          <a:p>
            <a:pPr marL="692150" lvl="1"/>
            <a:r>
              <a:rPr lang="en-US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“Position”</a:t>
            </a:r>
          </a:p>
          <a:p>
            <a:pPr marL="1041400" lvl="2"/>
            <a:r>
              <a:rPr lang="en-US" altLang="zh-CN" dirty="0" smtClean="0"/>
              <a:t>Fundamental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“Positions”</a:t>
            </a:r>
          </a:p>
          <a:p>
            <a:pPr marL="1041400" lvl="2"/>
            <a:r>
              <a:rPr lang="en-US" altLang="zh-CN" dirty="0" smtClean="0"/>
              <a:t>“Boundary”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“Positions”</a:t>
            </a:r>
          </a:p>
          <a:p>
            <a:pPr marL="692150" lvl="1"/>
            <a:r>
              <a:rPr lang="en-US" altLang="zh-CN" dirty="0" smtClean="0"/>
              <a:t>Focus: Shooting</a:t>
            </a:r>
          </a:p>
          <a:p>
            <a:pPr marL="1041400" lvl="2"/>
            <a:r>
              <a:rPr lang="en-US" altLang="zh-CN" dirty="0" smtClean="0"/>
              <a:t>Care about: How each player plays/shoots</a:t>
            </a:r>
          </a:p>
          <a:p>
            <a:pPr marL="1041400" lvl="2"/>
            <a:r>
              <a:rPr lang="en-US" altLang="zh-CN" u="sng" dirty="0" smtClean="0"/>
              <a:t>Not</a:t>
            </a:r>
            <a:r>
              <a:rPr lang="en-US" altLang="zh-CN" dirty="0" smtClean="0"/>
              <a:t> care about: How </a:t>
            </a:r>
            <a:r>
              <a:rPr lang="en-US" altLang="zh-CN" u="sng" dirty="0" smtClean="0"/>
              <a:t>well</a:t>
            </a:r>
            <a:r>
              <a:rPr lang="en-US" altLang="zh-CN" dirty="0" smtClean="0"/>
              <a:t> each player plays/shoots</a:t>
            </a:r>
          </a:p>
          <a:p>
            <a:pPr marL="1041400" lvl="2"/>
            <a:r>
              <a:rPr lang="en-US" altLang="zh-CN" dirty="0" smtClean="0"/>
              <a:t>Nutshell: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</a:p>
          <a:p>
            <a:pPr marL="349250"/>
            <a:r>
              <a:rPr lang="en-US" altLang="zh-CN" dirty="0" smtClean="0"/>
              <a:t>Adjusted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Goal:</a:t>
            </a:r>
          </a:p>
          <a:p>
            <a:pPr marL="692150" lvl="1"/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“Position”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</a:p>
          <a:p>
            <a:pPr marL="1041400" lvl="2"/>
            <a:endParaRPr lang="en-US" altLang="zh-CN" dirty="0" smtClean="0"/>
          </a:p>
          <a:p>
            <a:pPr marL="69215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4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Breaking</a:t>
            </a:r>
            <a:r>
              <a:rPr lang="zh-CN" altLang="en-US" dirty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</a:p>
          <a:p>
            <a:pPr lvl="1"/>
            <a:r>
              <a:rPr lang="zh-CN" altLang="zh-CN" dirty="0" smtClean="0"/>
              <a:t>0</a:t>
            </a:r>
            <a:r>
              <a:rPr lang="zh-CN" altLang="zh-CN" dirty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12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feet: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Paint</a:t>
            </a:r>
          </a:p>
          <a:p>
            <a:pPr lvl="1"/>
            <a:r>
              <a:rPr lang="zh-CN" altLang="zh-CN" dirty="0" smtClean="0"/>
              <a:t>1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24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feet: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Mid-Range</a:t>
            </a:r>
          </a:p>
          <a:p>
            <a:pPr lvl="1"/>
            <a:r>
              <a:rPr lang="zh-CN" altLang="zh-CN" dirty="0" smtClean="0"/>
              <a:t>2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beyond: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(22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actually)</a:t>
            </a:r>
            <a:r>
              <a:rPr lang="zh-CN" altLang="en-US" dirty="0" smtClean="0"/>
              <a:t>*</a:t>
            </a:r>
            <a:endParaRPr lang="en-US" altLang="zh-CN" dirty="0" smtClean="0"/>
          </a:p>
          <a:p>
            <a:r>
              <a:rPr lang="en-US" altLang="zh-CN" dirty="0" smtClean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413113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&lt;How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NBA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hot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hart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Python&gt;</a:t>
            </a:r>
          </a:p>
          <a:p>
            <a:pPr lvl="1"/>
            <a:r>
              <a:rPr lang="en-US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Savvas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Tjortjoglou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 descr="Screenshot 2016-04-07 23.5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842"/>
            <a:ext cx="9144000" cy="2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0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16-04-07 23.59.0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12" r="-8034" b="476"/>
          <a:stretch/>
        </p:blipFill>
        <p:spPr>
          <a:xfrm>
            <a:off x="-831709" y="0"/>
            <a:ext cx="10714747" cy="6857999"/>
          </a:xfrm>
        </p:spPr>
      </p:pic>
    </p:spTree>
    <p:extLst>
      <p:ext uri="{BB962C8B-B14F-4D97-AF65-F5344CB8AC3E}">
        <p14:creationId xmlns:p14="http://schemas.microsoft.com/office/powerpoint/2010/main" val="340203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8909</TotalTime>
  <Words>2792</Words>
  <Application>Microsoft Macintosh PowerPoint</Application>
  <PresentationFormat>On-screen Show (4:3)</PresentationFormat>
  <Paragraphs>895</Paragraphs>
  <Slides>46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Perception</vt:lpstr>
      <vt:lpstr>Redefining NBA Positions -Clustering Analysis based on Player Shooting Style</vt:lpstr>
      <vt:lpstr>About me</vt:lpstr>
      <vt:lpstr>Inspiration</vt:lpstr>
      <vt:lpstr>Works Done By Others</vt:lpstr>
      <vt:lpstr>PowerPoint Presentation</vt:lpstr>
      <vt:lpstr>Brain Storm</vt:lpstr>
      <vt:lpstr>Methodology</vt:lpstr>
      <vt:lpstr>Data</vt:lpstr>
      <vt:lpstr>PowerPoint Presentation</vt:lpstr>
      <vt:lpstr>PowerPoint Presentation</vt:lpstr>
      <vt:lpstr>PowerPoint Presentation</vt:lpstr>
      <vt:lpstr>Data </vt:lpstr>
      <vt:lpstr>Data (More..)</vt:lpstr>
      <vt:lpstr>PowerPoint Presentation</vt:lpstr>
      <vt:lpstr>Data</vt:lpstr>
      <vt:lpstr>PowerPoint Presentation</vt:lpstr>
      <vt:lpstr>Data Limitations</vt:lpstr>
      <vt:lpstr>Clustering</vt:lpstr>
      <vt:lpstr>Euclidean Distance</vt:lpstr>
      <vt:lpstr>Unsupervised Clustering</vt:lpstr>
      <vt:lpstr>Illustration</vt:lpstr>
      <vt:lpstr>Result</vt:lpstr>
      <vt:lpstr>Point Guard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PG vs SG vs SF by the Numbers</vt:lpstr>
      <vt:lpstr>PG vs SG</vt:lpstr>
      <vt:lpstr>PG vs SF</vt:lpstr>
      <vt:lpstr>SG vs SF</vt:lpstr>
      <vt:lpstr>SG vs SF</vt:lpstr>
      <vt:lpstr>PowerPoint Presentation</vt:lpstr>
      <vt:lpstr>PowerPoint Presentation</vt:lpstr>
      <vt:lpstr>SF vs PF by the Numbers</vt:lpstr>
      <vt:lpstr>PowerPoint Presentation</vt:lpstr>
      <vt:lpstr>PowerPoint Presentation</vt:lpstr>
      <vt:lpstr>PF vs C by the Numbers</vt:lpstr>
      <vt:lpstr>PF vs C by the Numbers</vt:lpstr>
      <vt:lpstr>Top 3 Scorers of All Teams</vt:lpstr>
      <vt:lpstr>PowerPoint Presentation</vt:lpstr>
      <vt:lpstr>Top 7 Scoring Clusters</vt:lpstr>
      <vt:lpstr>Future Work</vt:lpstr>
      <vt:lpstr>Reference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Liang</dc:creator>
  <cp:lastModifiedBy>Brandon Liang</cp:lastModifiedBy>
  <cp:revision>146</cp:revision>
  <dcterms:created xsi:type="dcterms:W3CDTF">2016-04-02T04:31:37Z</dcterms:created>
  <dcterms:modified xsi:type="dcterms:W3CDTF">2016-04-09T02:55:55Z</dcterms:modified>
</cp:coreProperties>
</file>